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72" r:id="rId2"/>
    <p:sldMasterId id="2147483684" r:id="rId3"/>
  </p:sldMasterIdLst>
  <p:notesMasterIdLst>
    <p:notesMasterId r:id="rId43"/>
  </p:notesMasterIdLst>
  <p:sldIdLst>
    <p:sldId id="256" r:id="rId4"/>
    <p:sldId id="257" r:id="rId5"/>
    <p:sldId id="258" r:id="rId6"/>
    <p:sldId id="259" r:id="rId7"/>
    <p:sldId id="272" r:id="rId8"/>
    <p:sldId id="269" r:id="rId9"/>
    <p:sldId id="270" r:id="rId10"/>
    <p:sldId id="273" r:id="rId11"/>
    <p:sldId id="260" r:id="rId12"/>
    <p:sldId id="261" r:id="rId13"/>
    <p:sldId id="262" r:id="rId14"/>
    <p:sldId id="263" r:id="rId15"/>
    <p:sldId id="264" r:id="rId16"/>
    <p:sldId id="265" r:id="rId17"/>
    <p:sldId id="267" r:id="rId18"/>
    <p:sldId id="274" r:id="rId19"/>
    <p:sldId id="275" r:id="rId20"/>
    <p:sldId id="276" r:id="rId21"/>
    <p:sldId id="278" r:id="rId22"/>
    <p:sldId id="277" r:id="rId23"/>
    <p:sldId id="279" r:id="rId24"/>
    <p:sldId id="281" r:id="rId25"/>
    <p:sldId id="280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87797F-8167-4116-922F-B57AEB3FD06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541B4B7B-F26D-4DAD-AC10-866584C4803B}">
      <dgm:prSet phldrT="[Text]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en-GB" dirty="0" smtClean="0"/>
            <a:t>The people sin</a:t>
          </a:r>
          <a:endParaRPr lang="he-IL" dirty="0"/>
        </a:p>
      </dgm:t>
    </dgm:pt>
    <dgm:pt modelId="{E1452CA4-FEF2-4255-B26A-088E633BB705}" type="parTrans" cxnId="{79DDB4D7-41B5-413B-BB9A-9F661F9CEB57}">
      <dgm:prSet/>
      <dgm:spPr/>
      <dgm:t>
        <a:bodyPr/>
        <a:lstStyle/>
        <a:p>
          <a:pPr rtl="1"/>
          <a:endParaRPr lang="he-IL"/>
        </a:p>
      </dgm:t>
    </dgm:pt>
    <dgm:pt modelId="{3E75A4F3-23CA-4FEE-BB10-F7F03429328F}" type="sibTrans" cxnId="{79DDB4D7-41B5-413B-BB9A-9F661F9CEB57}">
      <dgm:prSet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endParaRPr lang="he-IL"/>
        </a:p>
      </dgm:t>
    </dgm:pt>
    <dgm:pt modelId="{C0A33AB9-FEB1-41F0-9A9A-7B10EE3272BF}">
      <dgm:prSet phldrT="[Text]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en-GB" dirty="0" smtClean="0"/>
            <a:t>They should be destroyed</a:t>
          </a:r>
          <a:endParaRPr lang="he-IL" dirty="0"/>
        </a:p>
      </dgm:t>
    </dgm:pt>
    <dgm:pt modelId="{30705310-043A-4959-BC38-131058EBD358}" type="parTrans" cxnId="{2E41A03A-38C6-490B-8F0E-B281A2128C01}">
      <dgm:prSet/>
      <dgm:spPr/>
      <dgm:t>
        <a:bodyPr/>
        <a:lstStyle/>
        <a:p>
          <a:pPr rtl="1"/>
          <a:endParaRPr lang="he-IL"/>
        </a:p>
      </dgm:t>
    </dgm:pt>
    <dgm:pt modelId="{2BEFD4C1-9A17-4032-B3C2-A809B93392EA}" type="sibTrans" cxnId="{2E41A03A-38C6-490B-8F0E-B281A2128C01}">
      <dgm:prSet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endParaRPr lang="he-IL"/>
        </a:p>
      </dgm:t>
    </dgm:pt>
    <dgm:pt modelId="{C1E83EE6-2469-4B30-BAC7-82BB0F3340E4}">
      <dgm:prSet phldrT="[Text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en-GB" dirty="0" smtClean="0"/>
            <a:t>Hashem will keep Brit Avot through Moshe</a:t>
          </a:r>
          <a:endParaRPr lang="he-IL" dirty="0"/>
        </a:p>
      </dgm:t>
    </dgm:pt>
    <dgm:pt modelId="{5980B2DA-97E3-408A-B918-71EA5AD2EA36}" type="parTrans" cxnId="{4241E6CE-C74E-46A6-9B25-F3AE08C3E8D7}">
      <dgm:prSet/>
      <dgm:spPr/>
      <dgm:t>
        <a:bodyPr/>
        <a:lstStyle/>
        <a:p>
          <a:pPr rtl="1"/>
          <a:endParaRPr lang="he-IL"/>
        </a:p>
      </dgm:t>
    </dgm:pt>
    <dgm:pt modelId="{335AD6AD-50D3-47C2-8675-7F2D2BC7677C}" type="sibTrans" cxnId="{4241E6CE-C74E-46A6-9B25-F3AE08C3E8D7}">
      <dgm:prSet/>
      <dgm:spPr/>
      <dgm:t>
        <a:bodyPr/>
        <a:lstStyle/>
        <a:p>
          <a:pPr rtl="1"/>
          <a:endParaRPr lang="he-IL"/>
        </a:p>
      </dgm:t>
    </dgm:pt>
    <dgm:pt modelId="{6FABB811-EFEC-4ACC-AE38-F1F3E5723CB6}" type="pres">
      <dgm:prSet presAssocID="{1487797F-8167-4116-922F-B57AEB3FD06D}" presName="Name0" presStyleCnt="0">
        <dgm:presLayoutVars>
          <dgm:dir/>
          <dgm:resizeHandles val="exact"/>
        </dgm:presLayoutVars>
      </dgm:prSet>
      <dgm:spPr/>
    </dgm:pt>
    <dgm:pt modelId="{9EF4A43C-81DF-4E94-8ADC-19631A47FDCE}" type="pres">
      <dgm:prSet presAssocID="{541B4B7B-F26D-4DAD-AC10-866584C4803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FAF7C3A-D3E8-4830-AA03-AA7A54790A18}" type="pres">
      <dgm:prSet presAssocID="{3E75A4F3-23CA-4FEE-BB10-F7F03429328F}" presName="sibTrans" presStyleLbl="sibTrans2D1" presStyleIdx="0" presStyleCnt="2"/>
      <dgm:spPr/>
      <dgm:t>
        <a:bodyPr/>
        <a:lstStyle/>
        <a:p>
          <a:pPr rtl="1"/>
          <a:endParaRPr lang="he-IL"/>
        </a:p>
      </dgm:t>
    </dgm:pt>
    <dgm:pt modelId="{DD942C8F-AC93-4D48-8C6F-206C21DE53DE}" type="pres">
      <dgm:prSet presAssocID="{3E75A4F3-23CA-4FEE-BB10-F7F03429328F}" presName="connectorText" presStyleLbl="sibTrans2D1" presStyleIdx="0" presStyleCnt="2"/>
      <dgm:spPr/>
      <dgm:t>
        <a:bodyPr/>
        <a:lstStyle/>
        <a:p>
          <a:pPr rtl="1"/>
          <a:endParaRPr lang="he-IL"/>
        </a:p>
      </dgm:t>
    </dgm:pt>
    <dgm:pt modelId="{4355DE9C-711D-4248-913B-2F25EF2C62C9}" type="pres">
      <dgm:prSet presAssocID="{C0A33AB9-FEB1-41F0-9A9A-7B10EE3272B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EFD669F-DBD2-4FEC-961B-4EA3D7DF84A7}" type="pres">
      <dgm:prSet presAssocID="{2BEFD4C1-9A17-4032-B3C2-A809B93392EA}" presName="sibTrans" presStyleLbl="sibTrans2D1" presStyleIdx="1" presStyleCnt="2"/>
      <dgm:spPr/>
      <dgm:t>
        <a:bodyPr/>
        <a:lstStyle/>
        <a:p>
          <a:pPr rtl="1"/>
          <a:endParaRPr lang="he-IL"/>
        </a:p>
      </dgm:t>
    </dgm:pt>
    <dgm:pt modelId="{88716168-91DD-476E-9C80-4DD422A7F312}" type="pres">
      <dgm:prSet presAssocID="{2BEFD4C1-9A17-4032-B3C2-A809B93392EA}" presName="connectorText" presStyleLbl="sibTrans2D1" presStyleIdx="1" presStyleCnt="2"/>
      <dgm:spPr/>
      <dgm:t>
        <a:bodyPr/>
        <a:lstStyle/>
        <a:p>
          <a:pPr rtl="1"/>
          <a:endParaRPr lang="he-IL"/>
        </a:p>
      </dgm:t>
    </dgm:pt>
    <dgm:pt modelId="{3CDC5027-CC1B-4B4C-9312-FB7DC316F273}" type="pres">
      <dgm:prSet presAssocID="{C1E83EE6-2469-4B30-BAC7-82BB0F3340E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DB94C154-6B4C-4D00-A141-3D76D9EF9C6C}" type="presOf" srcId="{2BEFD4C1-9A17-4032-B3C2-A809B93392EA}" destId="{4EFD669F-DBD2-4FEC-961B-4EA3D7DF84A7}" srcOrd="0" destOrd="0" presId="urn:microsoft.com/office/officeart/2005/8/layout/process1"/>
    <dgm:cxn modelId="{E1BE84E6-76CB-426C-871E-784C8C4D2E01}" type="presOf" srcId="{3E75A4F3-23CA-4FEE-BB10-F7F03429328F}" destId="{7FAF7C3A-D3E8-4830-AA03-AA7A54790A18}" srcOrd="0" destOrd="0" presId="urn:microsoft.com/office/officeart/2005/8/layout/process1"/>
    <dgm:cxn modelId="{DB49114D-47DA-4B26-A766-F408F6E4F339}" type="presOf" srcId="{C1E83EE6-2469-4B30-BAC7-82BB0F3340E4}" destId="{3CDC5027-CC1B-4B4C-9312-FB7DC316F273}" srcOrd="0" destOrd="0" presId="urn:microsoft.com/office/officeart/2005/8/layout/process1"/>
    <dgm:cxn modelId="{10FED25E-F22E-4D53-909C-32009245DD5A}" type="presOf" srcId="{3E75A4F3-23CA-4FEE-BB10-F7F03429328F}" destId="{DD942C8F-AC93-4D48-8C6F-206C21DE53DE}" srcOrd="1" destOrd="0" presId="urn:microsoft.com/office/officeart/2005/8/layout/process1"/>
    <dgm:cxn modelId="{B79C7706-F7E4-49D4-8D51-0E43B8059C5D}" type="presOf" srcId="{C0A33AB9-FEB1-41F0-9A9A-7B10EE3272BF}" destId="{4355DE9C-711D-4248-913B-2F25EF2C62C9}" srcOrd="0" destOrd="0" presId="urn:microsoft.com/office/officeart/2005/8/layout/process1"/>
    <dgm:cxn modelId="{1CE5909E-2418-4D2F-8BE1-5463C2133771}" type="presOf" srcId="{541B4B7B-F26D-4DAD-AC10-866584C4803B}" destId="{9EF4A43C-81DF-4E94-8ADC-19631A47FDCE}" srcOrd="0" destOrd="0" presId="urn:microsoft.com/office/officeart/2005/8/layout/process1"/>
    <dgm:cxn modelId="{2E41A03A-38C6-490B-8F0E-B281A2128C01}" srcId="{1487797F-8167-4116-922F-B57AEB3FD06D}" destId="{C0A33AB9-FEB1-41F0-9A9A-7B10EE3272BF}" srcOrd="1" destOrd="0" parTransId="{30705310-043A-4959-BC38-131058EBD358}" sibTransId="{2BEFD4C1-9A17-4032-B3C2-A809B93392EA}"/>
    <dgm:cxn modelId="{3CEB2AF4-AA5E-4A63-A3D6-1E06D10FE57D}" type="presOf" srcId="{1487797F-8167-4116-922F-B57AEB3FD06D}" destId="{6FABB811-EFEC-4ACC-AE38-F1F3E5723CB6}" srcOrd="0" destOrd="0" presId="urn:microsoft.com/office/officeart/2005/8/layout/process1"/>
    <dgm:cxn modelId="{79DDB4D7-41B5-413B-BB9A-9F661F9CEB57}" srcId="{1487797F-8167-4116-922F-B57AEB3FD06D}" destId="{541B4B7B-F26D-4DAD-AC10-866584C4803B}" srcOrd="0" destOrd="0" parTransId="{E1452CA4-FEF2-4255-B26A-088E633BB705}" sibTransId="{3E75A4F3-23CA-4FEE-BB10-F7F03429328F}"/>
    <dgm:cxn modelId="{4241E6CE-C74E-46A6-9B25-F3AE08C3E8D7}" srcId="{1487797F-8167-4116-922F-B57AEB3FD06D}" destId="{C1E83EE6-2469-4B30-BAC7-82BB0F3340E4}" srcOrd="2" destOrd="0" parTransId="{5980B2DA-97E3-408A-B918-71EA5AD2EA36}" sibTransId="{335AD6AD-50D3-47C2-8675-7F2D2BC7677C}"/>
    <dgm:cxn modelId="{8742E4C0-D54F-49AF-93A0-A9B5C08B631C}" type="presOf" srcId="{2BEFD4C1-9A17-4032-B3C2-A809B93392EA}" destId="{88716168-91DD-476E-9C80-4DD422A7F312}" srcOrd="1" destOrd="0" presId="urn:microsoft.com/office/officeart/2005/8/layout/process1"/>
    <dgm:cxn modelId="{7D1CEA19-493F-4F00-84AA-DFB25F63A626}" type="presParOf" srcId="{6FABB811-EFEC-4ACC-AE38-F1F3E5723CB6}" destId="{9EF4A43C-81DF-4E94-8ADC-19631A47FDCE}" srcOrd="0" destOrd="0" presId="urn:microsoft.com/office/officeart/2005/8/layout/process1"/>
    <dgm:cxn modelId="{71277D0A-4B80-4F01-ADCF-B75E9EC38226}" type="presParOf" srcId="{6FABB811-EFEC-4ACC-AE38-F1F3E5723CB6}" destId="{7FAF7C3A-D3E8-4830-AA03-AA7A54790A18}" srcOrd="1" destOrd="0" presId="urn:microsoft.com/office/officeart/2005/8/layout/process1"/>
    <dgm:cxn modelId="{31649F48-2E94-46F3-9E3E-4D336FB2B517}" type="presParOf" srcId="{7FAF7C3A-D3E8-4830-AA03-AA7A54790A18}" destId="{DD942C8F-AC93-4D48-8C6F-206C21DE53DE}" srcOrd="0" destOrd="0" presId="urn:microsoft.com/office/officeart/2005/8/layout/process1"/>
    <dgm:cxn modelId="{0D06B69E-1BC7-416D-A8B3-EF27CB5A1F89}" type="presParOf" srcId="{6FABB811-EFEC-4ACC-AE38-F1F3E5723CB6}" destId="{4355DE9C-711D-4248-913B-2F25EF2C62C9}" srcOrd="2" destOrd="0" presId="urn:microsoft.com/office/officeart/2005/8/layout/process1"/>
    <dgm:cxn modelId="{9C842EE0-1CEF-45F0-B1D5-1552B63C3810}" type="presParOf" srcId="{6FABB811-EFEC-4ACC-AE38-F1F3E5723CB6}" destId="{4EFD669F-DBD2-4FEC-961B-4EA3D7DF84A7}" srcOrd="3" destOrd="0" presId="urn:microsoft.com/office/officeart/2005/8/layout/process1"/>
    <dgm:cxn modelId="{45DC4DC7-C753-4134-B935-FAAE9DF78705}" type="presParOf" srcId="{4EFD669F-DBD2-4FEC-961B-4EA3D7DF84A7}" destId="{88716168-91DD-476E-9C80-4DD422A7F312}" srcOrd="0" destOrd="0" presId="urn:microsoft.com/office/officeart/2005/8/layout/process1"/>
    <dgm:cxn modelId="{077A6C71-E070-46A6-B31B-99BEC7B08DCE}" type="presParOf" srcId="{6FABB811-EFEC-4ACC-AE38-F1F3E5723CB6}" destId="{3CDC5027-CC1B-4B4C-9312-FB7DC316F27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B62C40D-0349-40F3-B1EC-461F2AB84D2B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11B4314-43E5-4DA0-B737-543A7C74CCD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41055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FBFC27-A0D7-4E8C-8E9F-A7190033A063}" type="slidenum">
              <a:rPr lang="he-IL"/>
              <a:pPr/>
              <a:t>3</a:t>
            </a:fld>
            <a:endParaRPr lang="en-GB" dirty="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FBFC27-A0D7-4E8C-8E9F-A7190033A063}" type="slidenum">
              <a:rPr lang="he-IL"/>
              <a:pPr/>
              <a:t>5</a:t>
            </a:fld>
            <a:endParaRPr lang="en-GB" dirty="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1B4314-43E5-4DA0-B737-543A7C74CCD3}" type="slidenum">
              <a:rPr lang="he-IL" smtClean="0"/>
              <a:t>24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40437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32A1-3817-4F27-ADB1-8443BA6F7F7C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86AE-3211-4222-80D6-FB27FCCE12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38706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32A1-3817-4F27-ADB1-8443BA6F7F7C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86AE-3211-4222-80D6-FB27FCCE12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92365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32A1-3817-4F27-ADB1-8443BA6F7F7C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86AE-3211-4222-80D6-FB27FCCE12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4762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C70368-F164-47C1-A5E6-05C0C74617B6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4158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C27AE5-9F86-4EDB-A8E8-B549AF08D6F6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358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CD2626-0EAC-471F-B8BE-8AF3CC477675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4671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C42C53-03AD-4454-B2A5-DBFF8C947B20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2645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754036-D075-462D-A94A-CC64CB191C55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2178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6152F-E084-455B-89E1-5AEEC28FD54B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9227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76C07C-AE28-4AF0-A562-094EB3F0DE46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1481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26099A-F87C-48C6-B886-8430D04C3A26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554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32A1-3817-4F27-ADB1-8443BA6F7F7C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86AE-3211-4222-80D6-FB27FCCE12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288400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CBB3D2-8A9A-4CF8-817F-F0B85F47C9BA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7702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35CB27-18CD-4B2D-A734-B6685AD7D93A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9440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2C314F-B4D8-471D-8714-199959AD8E83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2203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C70368-F164-47C1-A5E6-05C0C74617B6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7457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C27AE5-9F86-4EDB-A8E8-B549AF08D6F6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659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CD2626-0EAC-471F-B8BE-8AF3CC477675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4128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C42C53-03AD-4454-B2A5-DBFF8C947B20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1314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754036-D075-462D-A94A-CC64CB191C55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3718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6152F-E084-455B-89E1-5AEEC28FD54B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5214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76C07C-AE28-4AF0-A562-094EB3F0DE46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652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32A1-3817-4F27-ADB1-8443BA6F7F7C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86AE-3211-4222-80D6-FB27FCCE12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562003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26099A-F87C-48C6-B886-8430D04C3A26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6908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CBB3D2-8A9A-4CF8-817F-F0B85F47C9BA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12665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35CB27-18CD-4B2D-A734-B6685AD7D93A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5618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2C314F-B4D8-471D-8714-199959AD8E83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417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32A1-3817-4F27-ADB1-8443BA6F7F7C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86AE-3211-4222-80D6-FB27FCCE12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8425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32A1-3817-4F27-ADB1-8443BA6F7F7C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86AE-3211-4222-80D6-FB27FCCE12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95431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32A1-3817-4F27-ADB1-8443BA6F7F7C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86AE-3211-4222-80D6-FB27FCCE12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69483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32A1-3817-4F27-ADB1-8443BA6F7F7C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86AE-3211-4222-80D6-FB27FCCE12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01933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32A1-3817-4F27-ADB1-8443BA6F7F7C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86AE-3211-4222-80D6-FB27FCCE12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66023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32A1-3817-4F27-ADB1-8443BA6F7F7C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86AE-3211-4222-80D6-FB27FCCE12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917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E32A1-3817-4F27-ADB1-8443BA6F7F7C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986AE-3211-4222-80D6-FB27FCCE128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42327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2C351F1A-315B-4CD7-B166-90FFE0AF7A89}" type="slidenum">
              <a:rPr lang="ar-SA">
                <a:solidFill>
                  <a:srgbClr val="000000"/>
                </a:solidFill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867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2C351F1A-315B-4CD7-B166-90FFE0AF7A89}" type="slidenum">
              <a:rPr lang="ar-SA">
                <a:solidFill>
                  <a:srgbClr val="000000"/>
                </a:solidFill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27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3548" y="1700808"/>
            <a:ext cx="8136904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8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The Rationale for Ritual</a:t>
            </a:r>
            <a:endParaRPr lang="he-IL" sz="8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67644" y="1328613"/>
            <a:ext cx="64087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GB" dirty="0" smtClean="0"/>
              <a:t>For Rosh Hashana and Yom Kippur</a:t>
            </a:r>
            <a:endParaRPr lang="he-IL" dirty="0"/>
          </a:p>
        </p:txBody>
      </p:sp>
      <p:sp>
        <p:nvSpPr>
          <p:cNvPr id="3" name="TextBox 2"/>
          <p:cNvSpPr txBox="1"/>
          <p:nvPr/>
        </p:nvSpPr>
        <p:spPr>
          <a:xfrm>
            <a:off x="503548" y="4581128"/>
            <a:ext cx="813690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GB" sz="3200" dirty="0" smtClean="0"/>
              <a:t>- Understanding God’s 13 Middot HaRachamim</a:t>
            </a:r>
            <a:endParaRPr lang="he-IL" sz="3200" dirty="0"/>
          </a:p>
        </p:txBody>
      </p:sp>
      <p:sp>
        <p:nvSpPr>
          <p:cNvPr id="5" name="TextBox 1"/>
          <p:cNvSpPr txBox="1"/>
          <p:nvPr/>
        </p:nvSpPr>
        <p:spPr>
          <a:xfrm>
            <a:off x="899592" y="5733256"/>
            <a:ext cx="734481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dirty="0"/>
              <a:t>© </a:t>
            </a:r>
            <a:r>
              <a:rPr lang="en-GB" dirty="0" err="1"/>
              <a:t>Shaalvim</a:t>
            </a:r>
            <a:r>
              <a:rPr lang="en-GB" dirty="0"/>
              <a:t> For Women and Rabbi </a:t>
            </a:r>
            <a:r>
              <a:rPr lang="en-GB" dirty="0" err="1"/>
              <a:t>Menachem</a:t>
            </a:r>
            <a:r>
              <a:rPr lang="en-GB" dirty="0"/>
              <a:t> </a:t>
            </a:r>
            <a:r>
              <a:rPr lang="en-GB" dirty="0" err="1"/>
              <a:t>Leibtag</a:t>
            </a:r>
            <a:r>
              <a:rPr lang="en-GB" dirty="0"/>
              <a:t>.</a:t>
            </a:r>
            <a:endParaRPr lang="en-US" dirty="0"/>
          </a:p>
          <a:p>
            <a:pPr algn="ctr" rtl="0"/>
            <a:r>
              <a:rPr lang="en-GB" dirty="0"/>
              <a:t>Please feel free to use and share but please give credit to the above parties.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59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pPr marL="342900" lvl="0" indent="-342900" algn="l" rtl="0" fontAlgn="base">
              <a:spcBef>
                <a:spcPct val="20000"/>
              </a:spcBef>
              <a:spcAft>
                <a:spcPct val="0"/>
              </a:spcAft>
            </a:pPr>
            <a:r>
              <a:rPr lang="en-US" sz="3000" kern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n-ea"/>
                <a:cs typeface="Arial"/>
              </a:rPr>
              <a:t>Review </a:t>
            </a:r>
            <a:r>
              <a:rPr lang="en-US" sz="3000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n-ea"/>
                <a:cs typeface="Arial"/>
              </a:rPr>
              <a:t>the Ten </a:t>
            </a:r>
            <a:r>
              <a:rPr lang="en-US" sz="3000" kern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n-ea"/>
                <a:cs typeface="Arial"/>
              </a:rPr>
              <a:t>Commandments noting anything that is a statement, yet not a </a:t>
            </a:r>
            <a:r>
              <a:rPr lang="en-US" sz="3000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n-ea"/>
                <a:cs typeface="Arial"/>
              </a:rPr>
              <a:t>commandment</a:t>
            </a:r>
            <a:endParaRPr lang="he-IL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15000"/>
              </a:lnSpc>
              <a:buNone/>
            </a:pPr>
            <a:r>
              <a:rPr lang="he-IL" sz="2400" b="1" dirty="0">
                <a:solidFill>
                  <a:srgbClr val="889EC2"/>
                </a:solidFill>
                <a:latin typeface="Times New Roman"/>
                <a:ea typeface="Calibri"/>
                <a:cs typeface="David"/>
              </a:rPr>
              <a:t>א</a:t>
            </a:r>
            <a:r>
              <a:rPr lang="he-IL" sz="2400" dirty="0">
                <a:latin typeface="Times New Roman"/>
                <a:ea typeface="Calibri"/>
                <a:cs typeface="David"/>
              </a:rPr>
              <a:t> וַיְדַבֵּר אֱלֹהִים אֵת כָּל-הַדְּבָרִים הָאֵלֶּה לֵאמֹר. </a:t>
            </a:r>
            <a:endParaRPr lang="he-IL" sz="2400" dirty="0" smtClean="0">
              <a:latin typeface="Times New Roman"/>
              <a:ea typeface="Calibri"/>
              <a:cs typeface="David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sz="2400" b="1" dirty="0" smtClean="0">
                <a:solidFill>
                  <a:srgbClr val="889EC2"/>
                </a:solidFill>
                <a:latin typeface="Times New Roman"/>
                <a:ea typeface="Calibri"/>
                <a:cs typeface="David"/>
              </a:rPr>
              <a:t>ב</a:t>
            </a:r>
            <a:r>
              <a:rPr lang="he-IL" sz="2400" dirty="0" smtClean="0">
                <a:latin typeface="Times New Roman"/>
                <a:ea typeface="Calibri"/>
                <a:cs typeface="David"/>
              </a:rPr>
              <a:t> </a:t>
            </a:r>
            <a:r>
              <a:rPr lang="he-IL" sz="2400" dirty="0">
                <a:latin typeface="Times New Roman"/>
                <a:ea typeface="Calibri"/>
                <a:cs typeface="David"/>
              </a:rPr>
              <a:t>אָנֹכִי יְהוָה אֱלֹהֶיךָ אֲשֶׁר הוֹצֵאתִיךָ מֵאֶרֶץ מִצְרַיִם מִבֵּית עֲבָדִים לֹא-יִהְיֶה לְךָ אֱלֹהִים אֲחֵרִים עַל-פָּנָי. </a:t>
            </a:r>
            <a:endParaRPr lang="en-US" sz="2400" dirty="0"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sz="2400" b="1" dirty="0">
                <a:solidFill>
                  <a:srgbClr val="889EC2"/>
                </a:solidFill>
                <a:latin typeface="Times New Roman"/>
                <a:ea typeface="Calibri"/>
                <a:cs typeface="David"/>
              </a:rPr>
              <a:t>ג</a:t>
            </a:r>
            <a:r>
              <a:rPr lang="he-IL" sz="2400" dirty="0">
                <a:latin typeface="Times New Roman"/>
                <a:ea typeface="Calibri"/>
                <a:cs typeface="David"/>
              </a:rPr>
              <a:t> לֹא-תַעֲשֶׂה לְךָ פֶסֶל וְכָל-תְּמוּנָה אֲשֶׁר בַּשָּׁמַיִם מִמַּעַל וַאֲשֶׁר בָּאָרֶץ מִתָּחַת וַאֲשֶׁר בַּמַּיִם מִתַּחַת לָאָרֶץ. </a:t>
            </a:r>
            <a:endParaRPr lang="en-US" sz="2400" dirty="0"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sz="2400" b="1" dirty="0">
                <a:solidFill>
                  <a:srgbClr val="889EC2"/>
                </a:solidFill>
                <a:latin typeface="Times New Roman"/>
                <a:ea typeface="Calibri"/>
                <a:cs typeface="David"/>
              </a:rPr>
              <a:t>ד</a:t>
            </a:r>
            <a:r>
              <a:rPr lang="he-IL" sz="2400" dirty="0">
                <a:latin typeface="Times New Roman"/>
                <a:ea typeface="Calibri"/>
                <a:cs typeface="David"/>
              </a:rPr>
              <a:t> לֹא-תִשְׁתַּחֲוֶה לָהֶם וְלֹא תָעָבְדֵם כִּי אָנֹכִי יְהוָה אֱלֹהֶיךָ אֵל קַנָּא פֹּקֵד עֲו</a:t>
            </a:r>
            <a:r>
              <a:rPr lang="he-IL" sz="2400" dirty="0">
                <a:latin typeface="Times New Roman"/>
                <a:ea typeface="Calibri"/>
              </a:rPr>
              <a:t>‍</a:t>
            </a:r>
            <a:r>
              <a:rPr lang="he-IL" sz="2400" dirty="0">
                <a:latin typeface="Times New Roman"/>
                <a:ea typeface="Calibri"/>
                <a:cs typeface="David"/>
              </a:rPr>
              <a:t>ֹן אָבֹת עַל-בָּנִים עַל-שִׁלֵּשִׁים וְעַל-רִבֵּעִים לְשֹׂנְאָי. </a:t>
            </a:r>
            <a:endParaRPr lang="en-US" sz="2400" dirty="0"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sz="2400" b="1" dirty="0">
                <a:solidFill>
                  <a:srgbClr val="889EC2"/>
                </a:solidFill>
                <a:latin typeface="Times New Roman"/>
                <a:ea typeface="Calibri"/>
                <a:cs typeface="David"/>
              </a:rPr>
              <a:t>ה</a:t>
            </a:r>
            <a:r>
              <a:rPr lang="he-IL" sz="2400" dirty="0">
                <a:latin typeface="Times New Roman"/>
                <a:ea typeface="Calibri"/>
                <a:cs typeface="David"/>
              </a:rPr>
              <a:t> וְעֹשֶׂה חֶסֶד לַאֲלָפִים לְאֹהֲבַי וּלְשֹׁמְרֵי מִצְו</a:t>
            </a:r>
            <a:r>
              <a:rPr lang="he-IL" sz="2400" dirty="0">
                <a:latin typeface="Times New Roman"/>
                <a:ea typeface="Calibri"/>
              </a:rPr>
              <a:t>‍</a:t>
            </a:r>
            <a:r>
              <a:rPr lang="he-IL" sz="2400" dirty="0">
                <a:latin typeface="Times New Roman"/>
                <a:ea typeface="Calibri"/>
                <a:cs typeface="David"/>
              </a:rPr>
              <a:t>ֹתָי. </a:t>
            </a:r>
            <a:r>
              <a:rPr lang="he-IL" sz="2400" dirty="0" smtClean="0">
                <a:latin typeface="Times New Roman"/>
                <a:ea typeface="Calibri"/>
                <a:cs typeface="David"/>
              </a:rPr>
              <a:t> </a:t>
            </a:r>
            <a:endParaRPr lang="en-US" sz="2400" dirty="0"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sz="2400" b="1" dirty="0">
                <a:solidFill>
                  <a:srgbClr val="889EC2"/>
                </a:solidFill>
                <a:latin typeface="Times New Roman"/>
                <a:ea typeface="Calibri"/>
                <a:cs typeface="David"/>
              </a:rPr>
              <a:t>ו</a:t>
            </a:r>
            <a:r>
              <a:rPr lang="he-IL" sz="2400" dirty="0">
                <a:latin typeface="Times New Roman"/>
                <a:ea typeface="Calibri"/>
                <a:cs typeface="David"/>
              </a:rPr>
              <a:t> לֹא תִשָּׂא אֶת-שֵׁם-יְהוָה אֱלֹהֶיךָ לַשָּׁוְא כִּי לֹא יְנַקֶּה יְהוָה אֵת אֲשֶׁר-יִשָּׂא אֶת-שְׁמוֹ לַשָּׁוְא. </a:t>
            </a:r>
            <a:br>
              <a:rPr lang="he-IL" sz="2400" dirty="0">
                <a:latin typeface="Times New Roman"/>
                <a:ea typeface="Calibri"/>
                <a:cs typeface="David"/>
              </a:rPr>
            </a:b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60069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 algn="l" rtl="0" fontAlgn="base">
              <a:spcBef>
                <a:spcPct val="20000"/>
              </a:spcBef>
              <a:spcAft>
                <a:spcPct val="0"/>
              </a:spcAft>
            </a:pPr>
            <a:r>
              <a:rPr lang="en-US" sz="3000" kern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n-ea"/>
                <a:cs typeface="Arial"/>
              </a:rPr>
              <a:t>Review </a:t>
            </a:r>
            <a:r>
              <a:rPr lang="en-US" sz="3000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n-ea"/>
                <a:cs typeface="Arial"/>
              </a:rPr>
              <a:t>the Ten </a:t>
            </a:r>
            <a:r>
              <a:rPr lang="en-US" sz="3000" kern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n-ea"/>
                <a:cs typeface="Arial"/>
              </a:rPr>
              <a:t>Commandments noting anything that is a statement, yet not a </a:t>
            </a:r>
            <a:r>
              <a:rPr lang="en-US" sz="3000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n-ea"/>
                <a:cs typeface="Arial"/>
              </a:rPr>
              <a:t>commandment</a:t>
            </a:r>
            <a:endParaRPr lang="he-IL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31840" y="1340768"/>
            <a:ext cx="5694784" cy="5328592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buNone/>
            </a:pPr>
            <a:r>
              <a:rPr lang="he-IL" sz="2400" b="1" dirty="0">
                <a:solidFill>
                  <a:srgbClr val="889EC2"/>
                </a:solidFill>
                <a:latin typeface="Times New Roman"/>
                <a:ea typeface="Calibri"/>
                <a:cs typeface="David"/>
              </a:rPr>
              <a:t>א</a:t>
            </a:r>
            <a:r>
              <a:rPr lang="he-IL" sz="2400" dirty="0">
                <a:latin typeface="Times New Roman"/>
                <a:ea typeface="Calibri"/>
                <a:cs typeface="David"/>
              </a:rPr>
              <a:t> וַיְדַבֵּר אֱלֹהִים אֵת כָּל-הַדְּבָרִים הָאֵלֶּה לֵאמֹר. </a:t>
            </a:r>
            <a:endParaRPr lang="he-IL" sz="2400" dirty="0" smtClean="0">
              <a:latin typeface="Times New Roman"/>
              <a:ea typeface="Calibri"/>
              <a:cs typeface="David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sz="2400" b="1" dirty="0" smtClean="0">
                <a:solidFill>
                  <a:srgbClr val="889EC2"/>
                </a:solidFill>
                <a:latin typeface="Times New Roman"/>
                <a:ea typeface="Calibri"/>
                <a:cs typeface="David"/>
              </a:rPr>
              <a:t>ב</a:t>
            </a:r>
            <a:r>
              <a:rPr lang="he-IL" sz="2400" dirty="0" smtClean="0">
                <a:latin typeface="Times New Roman"/>
                <a:ea typeface="Calibri"/>
                <a:cs typeface="David"/>
              </a:rPr>
              <a:t> </a:t>
            </a:r>
            <a:r>
              <a:rPr lang="he-IL" sz="2400" dirty="0">
                <a:latin typeface="Times New Roman"/>
                <a:ea typeface="Calibri"/>
                <a:cs typeface="David"/>
              </a:rPr>
              <a:t>אָנֹכִי יְהוָה אֱלֹהֶיךָ אֲשֶׁר הוֹצֵאתִיךָ מֵאֶרֶץ מִצְרַיִם מִבֵּית עֲבָדִים לֹא-יִהְיֶה לְךָ אֱלֹהִים אֲחֵרִים עַל-פָּנָי. </a:t>
            </a:r>
            <a:endParaRPr lang="en-US" sz="2400" dirty="0"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sz="2400" b="1" dirty="0">
                <a:solidFill>
                  <a:srgbClr val="889EC2"/>
                </a:solidFill>
                <a:latin typeface="Times New Roman"/>
                <a:ea typeface="Calibri"/>
                <a:cs typeface="David"/>
              </a:rPr>
              <a:t>ג</a:t>
            </a:r>
            <a:r>
              <a:rPr lang="he-IL" sz="2400" dirty="0">
                <a:latin typeface="Times New Roman"/>
                <a:ea typeface="Calibri"/>
                <a:cs typeface="David"/>
              </a:rPr>
              <a:t> לֹא-תַעֲשֶׂה לְךָ פֶסֶל וְכָל-תְּמוּנָה אֲשֶׁר בַּשָּׁמַיִם מִמַּעַל וַאֲשֶׁר בָּאָרֶץ מִתָּחַת וַאֲשֶׁר בַּמַּיִם מִתַּחַת לָאָרֶץ. </a:t>
            </a:r>
            <a:endParaRPr lang="en-US" sz="2400" dirty="0"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sz="2400" b="1" dirty="0">
                <a:solidFill>
                  <a:srgbClr val="889EC2"/>
                </a:solidFill>
                <a:latin typeface="Times New Roman"/>
                <a:ea typeface="Calibri"/>
                <a:cs typeface="David"/>
              </a:rPr>
              <a:t>ד</a:t>
            </a:r>
            <a:r>
              <a:rPr lang="he-IL" sz="2400" dirty="0">
                <a:latin typeface="Times New Roman"/>
                <a:ea typeface="Calibri"/>
                <a:cs typeface="David"/>
              </a:rPr>
              <a:t> לֹא-תִשְׁתַּחֲוֶה לָהֶם וְלֹא תָעָבְדֵם כִּי אָנֹכִי יְהוָה אֱלֹהֶיךָ </a:t>
            </a:r>
            <a:r>
              <a:rPr lang="he-IL" sz="2400" b="1" dirty="0">
                <a:solidFill>
                  <a:srgbClr val="00B050"/>
                </a:solidFill>
                <a:latin typeface="Times New Roman"/>
                <a:ea typeface="Calibri"/>
                <a:cs typeface="David"/>
              </a:rPr>
              <a:t>אֵל קַנָּא </a:t>
            </a:r>
            <a:r>
              <a:rPr lang="he-IL" sz="2400" dirty="0">
                <a:latin typeface="Times New Roman"/>
                <a:ea typeface="Calibri"/>
                <a:cs typeface="David"/>
              </a:rPr>
              <a:t>פֹּקֵד עֲו</a:t>
            </a:r>
            <a:r>
              <a:rPr lang="he-IL" sz="2400" dirty="0">
                <a:latin typeface="Times New Roman"/>
                <a:ea typeface="Calibri"/>
              </a:rPr>
              <a:t>‍</a:t>
            </a:r>
            <a:r>
              <a:rPr lang="he-IL" sz="2400" dirty="0">
                <a:latin typeface="Times New Roman"/>
                <a:ea typeface="Calibri"/>
                <a:cs typeface="David"/>
              </a:rPr>
              <a:t>ֹן אָבֹת עַל-בָּנִים עַל-שִׁלֵּשִׁים וְעַל-רִבֵּעִים לְשֹׂנְאָי. </a:t>
            </a:r>
            <a:endParaRPr lang="en-US" sz="2400" dirty="0"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sz="2400" b="1" dirty="0">
                <a:solidFill>
                  <a:srgbClr val="889EC2"/>
                </a:solidFill>
                <a:latin typeface="Times New Roman"/>
                <a:ea typeface="Calibri"/>
                <a:cs typeface="David"/>
              </a:rPr>
              <a:t>ה</a:t>
            </a:r>
            <a:r>
              <a:rPr lang="he-IL" sz="2400" dirty="0">
                <a:latin typeface="Times New Roman"/>
                <a:ea typeface="Calibri"/>
                <a:cs typeface="David"/>
              </a:rPr>
              <a:t> וְעֹשֶׂה חֶסֶד לַאֲלָפִים לְאֹהֲבַי וּלְשֹׁמְרֵי מִצְו</a:t>
            </a:r>
            <a:r>
              <a:rPr lang="he-IL" sz="2400" dirty="0">
                <a:latin typeface="Times New Roman"/>
                <a:ea typeface="Calibri"/>
              </a:rPr>
              <a:t>‍</a:t>
            </a:r>
            <a:r>
              <a:rPr lang="he-IL" sz="2400" dirty="0">
                <a:latin typeface="Times New Roman"/>
                <a:ea typeface="Calibri"/>
                <a:cs typeface="David"/>
              </a:rPr>
              <a:t>ֹתָי. </a:t>
            </a:r>
            <a:r>
              <a:rPr lang="he-IL" sz="2400" dirty="0" smtClean="0">
                <a:latin typeface="Times New Roman"/>
                <a:ea typeface="Calibri"/>
                <a:cs typeface="David"/>
              </a:rPr>
              <a:t> </a:t>
            </a:r>
            <a:endParaRPr lang="en-US" sz="2400" dirty="0"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sz="2400" b="1" dirty="0">
                <a:solidFill>
                  <a:srgbClr val="889EC2"/>
                </a:solidFill>
                <a:latin typeface="Times New Roman"/>
                <a:ea typeface="Calibri"/>
                <a:cs typeface="David"/>
              </a:rPr>
              <a:t>ו</a:t>
            </a:r>
            <a:r>
              <a:rPr lang="he-IL" sz="2400" dirty="0">
                <a:latin typeface="Times New Roman"/>
                <a:ea typeface="Calibri"/>
                <a:cs typeface="David"/>
              </a:rPr>
              <a:t> לֹא תִשָּׂא אֶת-שֵׁם-יְהוָה אֱלֹהֶיךָ לַשָּׁוְא כִּי לֹא יְנַקֶּה יְהוָה אֵת אֲשֶׁר-יִשָּׂא אֶת-שְׁמוֹ לַשָּׁוְא. </a:t>
            </a:r>
            <a:br>
              <a:rPr lang="he-IL" sz="2400" dirty="0">
                <a:latin typeface="Times New Roman"/>
                <a:ea typeface="Calibri"/>
                <a:cs typeface="David"/>
              </a:rPr>
            </a:br>
            <a:endParaRPr lang="he-IL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528" y="2420888"/>
            <a:ext cx="2742456" cy="394989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e-IL" dirty="0" smtClean="0">
                <a:solidFill>
                  <a:srgbClr val="00B050"/>
                </a:solidFill>
              </a:rPr>
              <a:t>אל קנא</a:t>
            </a:r>
            <a:endParaRPr lang="he-IL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60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 algn="l" rtl="0" fontAlgn="base">
              <a:spcBef>
                <a:spcPct val="20000"/>
              </a:spcBef>
              <a:spcAft>
                <a:spcPct val="0"/>
              </a:spcAft>
            </a:pPr>
            <a:r>
              <a:rPr lang="en-US" sz="3000" kern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n-ea"/>
                <a:cs typeface="Arial"/>
              </a:rPr>
              <a:t>Review </a:t>
            </a:r>
            <a:r>
              <a:rPr lang="en-US" sz="3000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n-ea"/>
                <a:cs typeface="Arial"/>
              </a:rPr>
              <a:t>the Ten </a:t>
            </a:r>
            <a:r>
              <a:rPr lang="en-US" sz="3000" kern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n-ea"/>
                <a:cs typeface="Arial"/>
              </a:rPr>
              <a:t>Commandments noting anything that is a statement, yet not a </a:t>
            </a:r>
            <a:r>
              <a:rPr lang="en-US" sz="3000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n-ea"/>
                <a:cs typeface="Arial"/>
              </a:rPr>
              <a:t>commandment</a:t>
            </a:r>
            <a:endParaRPr lang="he-IL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31840" y="1340768"/>
            <a:ext cx="5694784" cy="5328592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buNone/>
            </a:pPr>
            <a:r>
              <a:rPr lang="he-IL" sz="2400" b="1" dirty="0">
                <a:solidFill>
                  <a:srgbClr val="889EC2"/>
                </a:solidFill>
                <a:latin typeface="Times New Roman"/>
                <a:ea typeface="Calibri"/>
                <a:cs typeface="David"/>
              </a:rPr>
              <a:t>א</a:t>
            </a:r>
            <a:r>
              <a:rPr lang="he-IL" sz="2400" dirty="0">
                <a:latin typeface="Times New Roman"/>
                <a:ea typeface="Calibri"/>
                <a:cs typeface="David"/>
              </a:rPr>
              <a:t> וַיְדַבֵּר אֱלֹהִים אֵת כָּל-הַדְּבָרִים הָאֵלֶּה לֵאמֹר. </a:t>
            </a:r>
            <a:endParaRPr lang="he-IL" sz="2400" dirty="0" smtClean="0">
              <a:latin typeface="Times New Roman"/>
              <a:ea typeface="Calibri"/>
              <a:cs typeface="David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sz="2400" b="1" dirty="0" smtClean="0">
                <a:solidFill>
                  <a:srgbClr val="889EC2"/>
                </a:solidFill>
                <a:latin typeface="Times New Roman"/>
                <a:ea typeface="Calibri"/>
                <a:cs typeface="David"/>
              </a:rPr>
              <a:t>ב</a:t>
            </a:r>
            <a:r>
              <a:rPr lang="he-IL" sz="2400" dirty="0" smtClean="0">
                <a:latin typeface="Times New Roman"/>
                <a:ea typeface="Calibri"/>
                <a:cs typeface="David"/>
              </a:rPr>
              <a:t> </a:t>
            </a:r>
            <a:r>
              <a:rPr lang="he-IL" sz="2400" dirty="0">
                <a:latin typeface="Times New Roman"/>
                <a:ea typeface="Calibri"/>
                <a:cs typeface="David"/>
              </a:rPr>
              <a:t>אָנֹכִי יְהוָה אֱלֹהֶיךָ אֲשֶׁר הוֹצֵאתִיךָ מֵאֶרֶץ מִצְרַיִם מִבֵּית עֲבָדִים לֹא-יִהְיֶה לְךָ אֱלֹהִים אֲחֵרִים עַל-פָּנָי. </a:t>
            </a:r>
            <a:endParaRPr lang="en-US" sz="2400" dirty="0"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sz="2400" b="1" dirty="0">
                <a:solidFill>
                  <a:srgbClr val="889EC2"/>
                </a:solidFill>
                <a:latin typeface="Times New Roman"/>
                <a:ea typeface="Calibri"/>
                <a:cs typeface="David"/>
              </a:rPr>
              <a:t>ג</a:t>
            </a:r>
            <a:r>
              <a:rPr lang="he-IL" sz="2400" dirty="0">
                <a:latin typeface="Times New Roman"/>
                <a:ea typeface="Calibri"/>
                <a:cs typeface="David"/>
              </a:rPr>
              <a:t> לֹא-תַעֲשֶׂה לְךָ פֶסֶל וְכָל-תְּמוּנָה אֲשֶׁר בַּשָּׁמַיִם מִמַּעַל וַאֲשֶׁר בָּאָרֶץ מִתָּחַת וַאֲשֶׁר בַּמַּיִם מִתַּחַת לָאָרֶץ. </a:t>
            </a:r>
            <a:endParaRPr lang="en-US" sz="2400" dirty="0"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sz="2400" b="1" dirty="0">
                <a:solidFill>
                  <a:srgbClr val="889EC2"/>
                </a:solidFill>
                <a:latin typeface="Times New Roman"/>
                <a:ea typeface="Calibri"/>
                <a:cs typeface="David"/>
              </a:rPr>
              <a:t>ד</a:t>
            </a:r>
            <a:r>
              <a:rPr lang="he-IL" sz="2400" dirty="0">
                <a:latin typeface="Times New Roman"/>
                <a:ea typeface="Calibri"/>
                <a:cs typeface="David"/>
              </a:rPr>
              <a:t> לֹא-תִשְׁתַּחֲוֶה לָהֶם וְלֹא תָעָבְדֵם כִּי אָנֹכִי יְהוָה אֱלֹהֶיךָ </a:t>
            </a:r>
            <a:r>
              <a:rPr lang="he-IL" sz="2400" b="1" dirty="0">
                <a:solidFill>
                  <a:srgbClr val="00B050"/>
                </a:solidFill>
                <a:latin typeface="Times New Roman"/>
                <a:ea typeface="Calibri"/>
                <a:cs typeface="David"/>
              </a:rPr>
              <a:t>אֵל קַנָּא </a:t>
            </a:r>
            <a:r>
              <a:rPr lang="he-IL" sz="2400" b="1" dirty="0">
                <a:solidFill>
                  <a:schemeClr val="accent5"/>
                </a:solidFill>
                <a:latin typeface="Times New Roman"/>
                <a:ea typeface="Calibri"/>
                <a:cs typeface="David"/>
              </a:rPr>
              <a:t>פֹּקֵד עֲו</a:t>
            </a:r>
            <a:r>
              <a:rPr lang="he-IL" sz="2400" b="1" dirty="0">
                <a:solidFill>
                  <a:schemeClr val="accent5"/>
                </a:solidFill>
                <a:latin typeface="Times New Roman"/>
                <a:ea typeface="Calibri"/>
              </a:rPr>
              <a:t>‍</a:t>
            </a:r>
            <a:r>
              <a:rPr lang="he-IL" sz="2400" b="1" dirty="0">
                <a:solidFill>
                  <a:schemeClr val="accent5"/>
                </a:solidFill>
                <a:latin typeface="Times New Roman"/>
                <a:ea typeface="Calibri"/>
                <a:cs typeface="David"/>
              </a:rPr>
              <a:t>ֹן אָבֹת עַל-בָּנִים עַל-שִׁלֵּשִׁים וְעַל-רִבֵּעִים לְשֹׂנְאָי. </a:t>
            </a:r>
            <a:endParaRPr lang="en-US" sz="2400" b="1" dirty="0">
              <a:solidFill>
                <a:schemeClr val="accent5"/>
              </a:solidFill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sz="2400" b="1" dirty="0">
                <a:solidFill>
                  <a:srgbClr val="889EC2"/>
                </a:solidFill>
                <a:latin typeface="Times New Roman"/>
                <a:ea typeface="Calibri"/>
                <a:cs typeface="David"/>
              </a:rPr>
              <a:t>ה</a:t>
            </a:r>
            <a:r>
              <a:rPr lang="he-IL" sz="2400" dirty="0">
                <a:latin typeface="Times New Roman"/>
                <a:ea typeface="Calibri"/>
                <a:cs typeface="David"/>
              </a:rPr>
              <a:t> וְעֹשֶׂה חֶסֶד לַאֲלָפִים לְאֹהֲבַי וּלְשֹׁמְרֵי מִצְו</a:t>
            </a:r>
            <a:r>
              <a:rPr lang="he-IL" sz="2400" dirty="0">
                <a:latin typeface="Times New Roman"/>
                <a:ea typeface="Calibri"/>
              </a:rPr>
              <a:t>‍</a:t>
            </a:r>
            <a:r>
              <a:rPr lang="he-IL" sz="2400" dirty="0">
                <a:latin typeface="Times New Roman"/>
                <a:ea typeface="Calibri"/>
                <a:cs typeface="David"/>
              </a:rPr>
              <a:t>ֹתָי. </a:t>
            </a:r>
            <a:r>
              <a:rPr lang="he-IL" sz="2400" dirty="0" smtClean="0">
                <a:latin typeface="Times New Roman"/>
                <a:ea typeface="Calibri"/>
                <a:cs typeface="David"/>
              </a:rPr>
              <a:t> </a:t>
            </a:r>
            <a:endParaRPr lang="en-US" sz="2400" dirty="0"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sz="2400" b="1" dirty="0">
                <a:solidFill>
                  <a:srgbClr val="889EC2"/>
                </a:solidFill>
                <a:latin typeface="Times New Roman"/>
                <a:ea typeface="Calibri"/>
                <a:cs typeface="David"/>
              </a:rPr>
              <a:t>ו</a:t>
            </a:r>
            <a:r>
              <a:rPr lang="he-IL" sz="2400" dirty="0">
                <a:latin typeface="Times New Roman"/>
                <a:ea typeface="Calibri"/>
                <a:cs typeface="David"/>
              </a:rPr>
              <a:t> לֹא תִשָּׂא אֶת-שֵׁם-יְהוָה אֱלֹהֶיךָ לַשָּׁוְא כִּי לֹא יְנַקֶּה יְהוָה אֵת אֲשֶׁר-יִשָּׂא אֶת-שְׁמוֹ לַשָּׁוְא. </a:t>
            </a:r>
            <a:br>
              <a:rPr lang="he-IL" sz="2400" dirty="0">
                <a:latin typeface="Times New Roman"/>
                <a:ea typeface="Calibri"/>
                <a:cs typeface="David"/>
              </a:rPr>
            </a:br>
            <a:endParaRPr lang="he-IL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9512" y="2420888"/>
            <a:ext cx="2952328" cy="394989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e-IL" dirty="0" smtClean="0">
                <a:solidFill>
                  <a:srgbClr val="00B050"/>
                </a:solidFill>
                <a:latin typeface="David" pitchFamily="34" charset="-79"/>
                <a:cs typeface="David" pitchFamily="34" charset="-79"/>
              </a:rPr>
              <a:t>אל קנא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פוקד עון... לשנאי</a:t>
            </a:r>
            <a:endParaRPr lang="he-IL" dirty="0">
              <a:solidFill>
                <a:schemeClr val="accent5"/>
              </a:solidFill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0026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 algn="l" rtl="0" fontAlgn="base">
              <a:spcBef>
                <a:spcPct val="20000"/>
              </a:spcBef>
              <a:spcAft>
                <a:spcPct val="0"/>
              </a:spcAft>
            </a:pPr>
            <a:r>
              <a:rPr lang="en-US" sz="3000" kern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n-ea"/>
                <a:cs typeface="Arial"/>
              </a:rPr>
              <a:t>Review </a:t>
            </a:r>
            <a:r>
              <a:rPr lang="en-US" sz="3000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n-ea"/>
                <a:cs typeface="Arial"/>
              </a:rPr>
              <a:t>the Ten </a:t>
            </a:r>
            <a:r>
              <a:rPr lang="en-US" sz="3000" kern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n-ea"/>
                <a:cs typeface="Arial"/>
              </a:rPr>
              <a:t>Commandments noting anything that is a statement, yet not a </a:t>
            </a:r>
            <a:r>
              <a:rPr lang="en-US" sz="3000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n-ea"/>
                <a:cs typeface="Arial"/>
              </a:rPr>
              <a:t>commandment</a:t>
            </a:r>
            <a:endParaRPr lang="he-IL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31840" y="1340768"/>
            <a:ext cx="5694784" cy="5328592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buNone/>
            </a:pPr>
            <a:r>
              <a:rPr lang="he-IL" sz="2400" b="1" dirty="0">
                <a:solidFill>
                  <a:srgbClr val="889EC2"/>
                </a:solidFill>
                <a:latin typeface="Times New Roman"/>
                <a:ea typeface="Calibri"/>
                <a:cs typeface="David"/>
              </a:rPr>
              <a:t>א</a:t>
            </a:r>
            <a:r>
              <a:rPr lang="he-IL" sz="2400" dirty="0">
                <a:latin typeface="Times New Roman"/>
                <a:ea typeface="Calibri"/>
                <a:cs typeface="David"/>
              </a:rPr>
              <a:t> וַיְדַבֵּר אֱלֹהִים אֵת כָּל-הַדְּבָרִים הָאֵלֶּה לֵאמֹר. </a:t>
            </a:r>
            <a:endParaRPr lang="he-IL" sz="2400" dirty="0" smtClean="0">
              <a:latin typeface="Times New Roman"/>
              <a:ea typeface="Calibri"/>
              <a:cs typeface="David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sz="2400" b="1" dirty="0" smtClean="0">
                <a:solidFill>
                  <a:srgbClr val="889EC2"/>
                </a:solidFill>
                <a:latin typeface="Times New Roman"/>
                <a:ea typeface="Calibri"/>
                <a:cs typeface="David"/>
              </a:rPr>
              <a:t>ב</a:t>
            </a:r>
            <a:r>
              <a:rPr lang="he-IL" sz="2400" dirty="0" smtClean="0">
                <a:latin typeface="Times New Roman"/>
                <a:ea typeface="Calibri"/>
                <a:cs typeface="David"/>
              </a:rPr>
              <a:t> </a:t>
            </a:r>
            <a:r>
              <a:rPr lang="he-IL" sz="2400" dirty="0">
                <a:latin typeface="Times New Roman"/>
                <a:ea typeface="Calibri"/>
                <a:cs typeface="David"/>
              </a:rPr>
              <a:t>אָנֹכִי יְהוָה אֱלֹהֶיךָ אֲשֶׁר הוֹצֵאתִיךָ מֵאֶרֶץ מִצְרַיִם מִבֵּית עֲבָדִים לֹא-יִהְיֶה לְךָ אֱלֹהִים אֲחֵרִים עַל-פָּנָי. </a:t>
            </a:r>
            <a:endParaRPr lang="en-US" sz="2400" dirty="0"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sz="2400" b="1" dirty="0">
                <a:solidFill>
                  <a:srgbClr val="889EC2"/>
                </a:solidFill>
                <a:latin typeface="Times New Roman"/>
                <a:ea typeface="Calibri"/>
                <a:cs typeface="David"/>
              </a:rPr>
              <a:t>ג</a:t>
            </a:r>
            <a:r>
              <a:rPr lang="he-IL" sz="2400" dirty="0">
                <a:latin typeface="Times New Roman"/>
                <a:ea typeface="Calibri"/>
                <a:cs typeface="David"/>
              </a:rPr>
              <a:t> לֹא-תַעֲשֶׂה לְךָ פֶסֶל וְכָל-תְּמוּנָה אֲשֶׁר בַּשָּׁמַיִם מִמַּעַל וַאֲשֶׁר בָּאָרֶץ מִתָּחַת וַאֲשֶׁר בַּמַּיִם מִתַּחַת לָאָרֶץ. </a:t>
            </a:r>
            <a:endParaRPr lang="en-US" sz="2400" dirty="0"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sz="2400" b="1" dirty="0">
                <a:solidFill>
                  <a:srgbClr val="889EC2"/>
                </a:solidFill>
                <a:latin typeface="Times New Roman"/>
                <a:ea typeface="Calibri"/>
                <a:cs typeface="David"/>
              </a:rPr>
              <a:t>ד</a:t>
            </a:r>
            <a:r>
              <a:rPr lang="he-IL" sz="2400" dirty="0">
                <a:latin typeface="Times New Roman"/>
                <a:ea typeface="Calibri"/>
                <a:cs typeface="David"/>
              </a:rPr>
              <a:t> לֹא-תִשְׁתַּחֲוֶה לָהֶם וְלֹא תָעָבְדֵם כִּי אָנֹכִי יְהוָה אֱלֹהֶיךָ </a:t>
            </a:r>
            <a:r>
              <a:rPr lang="he-IL" sz="2400" b="1" dirty="0">
                <a:solidFill>
                  <a:srgbClr val="00B050"/>
                </a:solidFill>
                <a:latin typeface="Times New Roman"/>
                <a:ea typeface="Calibri"/>
                <a:cs typeface="David"/>
              </a:rPr>
              <a:t>אֵל קַנָּא </a:t>
            </a:r>
            <a:r>
              <a:rPr lang="he-IL" sz="2400" b="1" dirty="0">
                <a:solidFill>
                  <a:schemeClr val="accent5"/>
                </a:solidFill>
                <a:latin typeface="Times New Roman"/>
                <a:ea typeface="Calibri"/>
                <a:cs typeface="David"/>
              </a:rPr>
              <a:t>פֹּקֵד עֲו</a:t>
            </a:r>
            <a:r>
              <a:rPr lang="he-IL" sz="2400" b="1" dirty="0">
                <a:solidFill>
                  <a:schemeClr val="accent5"/>
                </a:solidFill>
                <a:latin typeface="Times New Roman"/>
                <a:ea typeface="Calibri"/>
              </a:rPr>
              <a:t>‍</a:t>
            </a:r>
            <a:r>
              <a:rPr lang="he-IL" sz="2400" b="1" dirty="0">
                <a:solidFill>
                  <a:schemeClr val="accent5"/>
                </a:solidFill>
                <a:latin typeface="Times New Roman"/>
                <a:ea typeface="Calibri"/>
                <a:cs typeface="David"/>
              </a:rPr>
              <a:t>ֹן אָבֹת עַל-בָּנִים עַל-שִׁלֵּשִׁים וְעַל-רִבֵּעִים לְשֹׂנְאָי. </a:t>
            </a:r>
            <a:endParaRPr lang="en-US" sz="2400" b="1" dirty="0">
              <a:solidFill>
                <a:schemeClr val="accent5"/>
              </a:solidFill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sz="2400" b="1" dirty="0">
                <a:solidFill>
                  <a:srgbClr val="889EC2"/>
                </a:solidFill>
                <a:latin typeface="Times New Roman"/>
                <a:ea typeface="Calibri"/>
                <a:cs typeface="David"/>
              </a:rPr>
              <a:t>ה</a:t>
            </a:r>
            <a:r>
              <a:rPr lang="he-IL" sz="2400" dirty="0">
                <a:latin typeface="Times New Roman"/>
                <a:ea typeface="Calibri"/>
                <a:cs typeface="David"/>
              </a:rPr>
              <a:t> </a:t>
            </a:r>
            <a:r>
              <a:rPr lang="he-IL" sz="2400" b="1" dirty="0">
                <a:solidFill>
                  <a:schemeClr val="accent6"/>
                </a:solidFill>
                <a:latin typeface="Times New Roman"/>
                <a:ea typeface="Calibri"/>
                <a:cs typeface="David"/>
              </a:rPr>
              <a:t>וְעֹשֶׂה חֶסֶד לַאֲלָפִים לְאֹהֲבַי וּלְשֹׁמְרֵי מִצְו</a:t>
            </a:r>
            <a:r>
              <a:rPr lang="he-IL" sz="2400" b="1" dirty="0">
                <a:solidFill>
                  <a:schemeClr val="accent6"/>
                </a:solidFill>
                <a:latin typeface="Times New Roman"/>
                <a:ea typeface="Calibri"/>
              </a:rPr>
              <a:t>‍</a:t>
            </a:r>
            <a:r>
              <a:rPr lang="he-IL" sz="2400" b="1" dirty="0">
                <a:solidFill>
                  <a:schemeClr val="accent6"/>
                </a:solidFill>
                <a:latin typeface="Times New Roman"/>
                <a:ea typeface="Calibri"/>
                <a:cs typeface="David"/>
              </a:rPr>
              <a:t>ֹתָי. </a:t>
            </a:r>
            <a:r>
              <a:rPr lang="he-IL" sz="2400" b="1" dirty="0" smtClean="0">
                <a:solidFill>
                  <a:schemeClr val="accent6"/>
                </a:solidFill>
                <a:latin typeface="Times New Roman"/>
                <a:ea typeface="Calibri"/>
                <a:cs typeface="David"/>
              </a:rPr>
              <a:t> </a:t>
            </a:r>
            <a:endParaRPr lang="en-US" sz="2400" b="1" dirty="0">
              <a:solidFill>
                <a:schemeClr val="accent6"/>
              </a:solidFill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sz="2400" b="1" dirty="0">
                <a:solidFill>
                  <a:srgbClr val="889EC2"/>
                </a:solidFill>
                <a:latin typeface="Times New Roman"/>
                <a:ea typeface="Calibri"/>
                <a:cs typeface="David"/>
              </a:rPr>
              <a:t>ו</a:t>
            </a:r>
            <a:r>
              <a:rPr lang="he-IL" sz="2400" dirty="0">
                <a:latin typeface="Times New Roman"/>
                <a:ea typeface="Calibri"/>
                <a:cs typeface="David"/>
              </a:rPr>
              <a:t> לֹא תִשָּׂא אֶת-שֵׁם-יְהוָה אֱלֹהֶיךָ לַשָּׁוְא כִּי לֹא יְנַקֶּה יְהוָה אֵת אֲשֶׁר-יִשָּׂא אֶת-שְׁמוֹ לַשָּׁוְא. </a:t>
            </a:r>
            <a:br>
              <a:rPr lang="he-IL" sz="2400" dirty="0">
                <a:latin typeface="Times New Roman"/>
                <a:ea typeface="Calibri"/>
                <a:cs typeface="David"/>
              </a:rPr>
            </a:br>
            <a:endParaRPr lang="he-IL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2420888"/>
            <a:ext cx="3131840" cy="394989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e-IL" dirty="0" smtClean="0">
                <a:solidFill>
                  <a:srgbClr val="00B050"/>
                </a:solidFill>
                <a:latin typeface="David" pitchFamily="34" charset="-79"/>
                <a:cs typeface="David" pitchFamily="34" charset="-79"/>
              </a:rPr>
              <a:t>אל קנא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פוקד עון... לשנאי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עושה חסד...לאוהבי</a:t>
            </a:r>
            <a:endParaRPr lang="he-IL" dirty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9288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 algn="l" rtl="0" fontAlgn="base">
              <a:spcBef>
                <a:spcPct val="20000"/>
              </a:spcBef>
              <a:spcAft>
                <a:spcPct val="0"/>
              </a:spcAft>
            </a:pPr>
            <a:r>
              <a:rPr lang="en-US" sz="3000" kern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n-ea"/>
                <a:cs typeface="Arial"/>
              </a:rPr>
              <a:t>Review </a:t>
            </a:r>
            <a:r>
              <a:rPr lang="en-US" sz="3000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n-ea"/>
                <a:cs typeface="Arial"/>
              </a:rPr>
              <a:t>the Ten </a:t>
            </a:r>
            <a:r>
              <a:rPr lang="en-US" sz="3000" kern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n-ea"/>
                <a:cs typeface="Arial"/>
              </a:rPr>
              <a:t>Commandments noting anything that is a statement, yet not a </a:t>
            </a:r>
            <a:r>
              <a:rPr lang="en-US" sz="3000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n-ea"/>
                <a:cs typeface="Arial"/>
              </a:rPr>
              <a:t>commandment</a:t>
            </a:r>
            <a:endParaRPr lang="he-IL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31840" y="1340768"/>
            <a:ext cx="5694784" cy="5328592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buNone/>
            </a:pPr>
            <a:r>
              <a:rPr lang="he-IL" sz="2400" b="1" dirty="0">
                <a:solidFill>
                  <a:srgbClr val="889EC2"/>
                </a:solidFill>
                <a:latin typeface="Times New Roman"/>
                <a:ea typeface="Calibri"/>
                <a:cs typeface="David"/>
              </a:rPr>
              <a:t>א</a:t>
            </a:r>
            <a:r>
              <a:rPr lang="he-IL" sz="2400" dirty="0">
                <a:latin typeface="Times New Roman"/>
                <a:ea typeface="Calibri"/>
                <a:cs typeface="David"/>
              </a:rPr>
              <a:t> וַיְדַבֵּר אֱלֹהִים אֵת כָּל-הַדְּבָרִים הָאֵלֶּה לֵאמֹר. </a:t>
            </a:r>
            <a:endParaRPr lang="he-IL" sz="2400" dirty="0" smtClean="0">
              <a:latin typeface="Times New Roman"/>
              <a:ea typeface="Calibri"/>
              <a:cs typeface="David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sz="2400" b="1" dirty="0" smtClean="0">
                <a:solidFill>
                  <a:srgbClr val="889EC2"/>
                </a:solidFill>
                <a:latin typeface="Times New Roman"/>
                <a:ea typeface="Calibri"/>
                <a:cs typeface="David"/>
              </a:rPr>
              <a:t>ב</a:t>
            </a:r>
            <a:r>
              <a:rPr lang="he-IL" sz="2400" dirty="0" smtClean="0">
                <a:latin typeface="Times New Roman"/>
                <a:ea typeface="Calibri"/>
                <a:cs typeface="David"/>
              </a:rPr>
              <a:t> </a:t>
            </a:r>
            <a:r>
              <a:rPr lang="he-IL" sz="2400" dirty="0">
                <a:latin typeface="Times New Roman"/>
                <a:ea typeface="Calibri"/>
                <a:cs typeface="David"/>
              </a:rPr>
              <a:t>אָנֹכִי יְהוָה אֱלֹהֶיךָ אֲשֶׁר הוֹצֵאתִיךָ מֵאֶרֶץ מִצְרַיִם מִבֵּית עֲבָדִים לֹא-יִהְיֶה לְךָ אֱלֹהִים אֲחֵרִים עַל-פָּנָי. </a:t>
            </a:r>
            <a:endParaRPr lang="en-US" sz="2400" dirty="0"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sz="2400" b="1" dirty="0">
                <a:solidFill>
                  <a:srgbClr val="889EC2"/>
                </a:solidFill>
                <a:latin typeface="Times New Roman"/>
                <a:ea typeface="Calibri"/>
                <a:cs typeface="David"/>
              </a:rPr>
              <a:t>ג</a:t>
            </a:r>
            <a:r>
              <a:rPr lang="he-IL" sz="2400" dirty="0">
                <a:latin typeface="Times New Roman"/>
                <a:ea typeface="Calibri"/>
                <a:cs typeface="David"/>
              </a:rPr>
              <a:t> לֹא-תַעֲשֶׂה לְךָ פֶסֶל וְכָל-תְּמוּנָה אֲשֶׁר בַּשָּׁמַיִם מִמַּעַל וַאֲשֶׁר בָּאָרֶץ מִתָּחַת וַאֲשֶׁר בַּמַּיִם מִתַּחַת לָאָרֶץ. </a:t>
            </a:r>
            <a:endParaRPr lang="en-US" sz="2400" dirty="0"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sz="2400" b="1" dirty="0">
                <a:solidFill>
                  <a:srgbClr val="889EC2"/>
                </a:solidFill>
                <a:latin typeface="Times New Roman"/>
                <a:ea typeface="Calibri"/>
                <a:cs typeface="David"/>
              </a:rPr>
              <a:t>ד</a:t>
            </a:r>
            <a:r>
              <a:rPr lang="he-IL" sz="2400" dirty="0">
                <a:latin typeface="Times New Roman"/>
                <a:ea typeface="Calibri"/>
                <a:cs typeface="David"/>
              </a:rPr>
              <a:t> לֹא-תִשְׁתַּחֲוֶה לָהֶם וְלֹא תָעָבְדֵם כִּי אָנֹכִי יְהוָה אֱלֹהֶיךָ </a:t>
            </a:r>
            <a:r>
              <a:rPr lang="he-IL" sz="2400" b="1" dirty="0">
                <a:solidFill>
                  <a:srgbClr val="00B050"/>
                </a:solidFill>
                <a:latin typeface="Times New Roman"/>
                <a:ea typeface="Calibri"/>
                <a:cs typeface="David"/>
              </a:rPr>
              <a:t>אֵל קַנָּא </a:t>
            </a:r>
            <a:r>
              <a:rPr lang="he-IL" sz="2400" b="1" dirty="0">
                <a:solidFill>
                  <a:schemeClr val="accent5"/>
                </a:solidFill>
                <a:latin typeface="Times New Roman"/>
                <a:ea typeface="Calibri"/>
                <a:cs typeface="David"/>
              </a:rPr>
              <a:t>פֹּקֵד עֲו</a:t>
            </a:r>
            <a:r>
              <a:rPr lang="he-IL" sz="2400" b="1" dirty="0">
                <a:solidFill>
                  <a:schemeClr val="accent5"/>
                </a:solidFill>
                <a:latin typeface="Times New Roman"/>
                <a:ea typeface="Calibri"/>
              </a:rPr>
              <a:t>‍</a:t>
            </a:r>
            <a:r>
              <a:rPr lang="he-IL" sz="2400" b="1" dirty="0">
                <a:solidFill>
                  <a:schemeClr val="accent5"/>
                </a:solidFill>
                <a:latin typeface="Times New Roman"/>
                <a:ea typeface="Calibri"/>
                <a:cs typeface="David"/>
              </a:rPr>
              <a:t>ֹן אָבֹת עַל-בָּנִים עַל-שִׁלֵּשִׁים וְעַל-רִבֵּעִים לְשֹׂנְאָי. </a:t>
            </a:r>
            <a:endParaRPr lang="en-US" sz="2400" b="1" dirty="0">
              <a:solidFill>
                <a:schemeClr val="accent5"/>
              </a:solidFill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sz="2400" b="1" dirty="0">
                <a:solidFill>
                  <a:srgbClr val="889EC2"/>
                </a:solidFill>
                <a:latin typeface="Times New Roman"/>
                <a:ea typeface="Calibri"/>
                <a:cs typeface="David"/>
              </a:rPr>
              <a:t>ה</a:t>
            </a:r>
            <a:r>
              <a:rPr lang="he-IL" sz="2400" dirty="0">
                <a:latin typeface="Times New Roman"/>
                <a:ea typeface="Calibri"/>
                <a:cs typeface="David"/>
              </a:rPr>
              <a:t> </a:t>
            </a:r>
            <a:r>
              <a:rPr lang="he-IL" sz="2400" b="1" dirty="0">
                <a:solidFill>
                  <a:schemeClr val="accent6"/>
                </a:solidFill>
                <a:latin typeface="Times New Roman"/>
                <a:ea typeface="Calibri"/>
                <a:cs typeface="David"/>
              </a:rPr>
              <a:t>וְעֹשֶׂה חֶסֶד לַאֲלָפִים לְאֹהֲבַי וּלְשֹׁמְרֵי מִצְו</a:t>
            </a:r>
            <a:r>
              <a:rPr lang="he-IL" sz="2400" b="1" dirty="0">
                <a:solidFill>
                  <a:schemeClr val="accent6"/>
                </a:solidFill>
                <a:latin typeface="Times New Roman"/>
                <a:ea typeface="Calibri"/>
              </a:rPr>
              <a:t>‍</a:t>
            </a:r>
            <a:r>
              <a:rPr lang="he-IL" sz="2400" b="1" dirty="0">
                <a:solidFill>
                  <a:schemeClr val="accent6"/>
                </a:solidFill>
                <a:latin typeface="Times New Roman"/>
                <a:ea typeface="Calibri"/>
                <a:cs typeface="David"/>
              </a:rPr>
              <a:t>ֹתָי. </a:t>
            </a:r>
            <a:r>
              <a:rPr lang="he-IL" sz="2400" b="1" dirty="0" smtClean="0">
                <a:solidFill>
                  <a:schemeClr val="accent6"/>
                </a:solidFill>
                <a:latin typeface="Times New Roman"/>
                <a:ea typeface="Calibri"/>
                <a:cs typeface="David"/>
              </a:rPr>
              <a:t> </a:t>
            </a:r>
            <a:endParaRPr lang="en-US" sz="2400" b="1" dirty="0">
              <a:solidFill>
                <a:schemeClr val="accent6"/>
              </a:solidFill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sz="2400" b="1" dirty="0">
                <a:solidFill>
                  <a:srgbClr val="889EC2"/>
                </a:solidFill>
                <a:latin typeface="Times New Roman"/>
                <a:ea typeface="Calibri"/>
                <a:cs typeface="David"/>
              </a:rPr>
              <a:t>ו</a:t>
            </a:r>
            <a:r>
              <a:rPr lang="he-IL" sz="2400" dirty="0">
                <a:latin typeface="Times New Roman"/>
                <a:ea typeface="Calibri"/>
                <a:cs typeface="David"/>
              </a:rPr>
              <a:t> לֹא תִשָּׂא אֶת-שֵׁם-יְהוָה אֱלֹהֶיךָ לַשָּׁוְא כִּי </a:t>
            </a:r>
            <a:r>
              <a:rPr lang="he-IL" sz="2400" b="1" dirty="0">
                <a:solidFill>
                  <a:schemeClr val="accent4"/>
                </a:solidFill>
                <a:latin typeface="Times New Roman"/>
                <a:ea typeface="Calibri"/>
                <a:cs typeface="David"/>
              </a:rPr>
              <a:t>לֹא יְנַקֶּה יְהוָה אֵת אֲשֶׁר-יִשָּׂא אֶת-שְׁמוֹ לַשָּׁוְא.</a:t>
            </a:r>
            <a:r>
              <a:rPr lang="he-IL" sz="2400" dirty="0">
                <a:latin typeface="Times New Roman"/>
                <a:ea typeface="Calibri"/>
                <a:cs typeface="David"/>
              </a:rPr>
              <a:t> </a:t>
            </a:r>
            <a:br>
              <a:rPr lang="he-IL" sz="2400" dirty="0">
                <a:latin typeface="Times New Roman"/>
                <a:ea typeface="Calibri"/>
                <a:cs typeface="David"/>
              </a:rPr>
            </a:br>
            <a:endParaRPr lang="he-IL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504" y="2420888"/>
            <a:ext cx="3024336" cy="394989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e-IL" dirty="0" smtClean="0">
                <a:solidFill>
                  <a:srgbClr val="00B050"/>
                </a:solidFill>
                <a:latin typeface="David" pitchFamily="34" charset="-79"/>
                <a:cs typeface="David" pitchFamily="34" charset="-79"/>
              </a:rPr>
              <a:t>אל קנא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פוקד עון... לשנאי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עושה חסד...לאוהבי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לא ינקה ה'</a:t>
            </a:r>
            <a:endParaRPr lang="he-IL" dirty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2526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 algn="l" rtl="0" fontAlgn="base">
              <a:spcBef>
                <a:spcPct val="20000"/>
              </a:spcBef>
              <a:spcAft>
                <a:spcPct val="0"/>
              </a:spcAft>
            </a:pPr>
            <a:r>
              <a:rPr lang="en-US" sz="3000" kern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n-ea"/>
                <a:cs typeface="Arial"/>
              </a:rPr>
              <a:t>Review </a:t>
            </a:r>
            <a:r>
              <a:rPr lang="en-US" sz="3000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n-ea"/>
                <a:cs typeface="Arial"/>
              </a:rPr>
              <a:t>the Ten </a:t>
            </a:r>
            <a:r>
              <a:rPr lang="en-US" sz="3000" kern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n-ea"/>
                <a:cs typeface="Arial"/>
              </a:rPr>
              <a:t>Commandments noting anything that is a statement, yet not a </a:t>
            </a:r>
            <a:r>
              <a:rPr lang="en-US" sz="3000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n-ea"/>
                <a:cs typeface="Arial"/>
              </a:rPr>
              <a:t>commandment</a:t>
            </a:r>
            <a:endParaRPr lang="he-IL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31840" y="1340768"/>
            <a:ext cx="5694784" cy="5328592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buNone/>
            </a:pPr>
            <a:r>
              <a:rPr lang="he-IL" sz="2400" b="1" dirty="0">
                <a:solidFill>
                  <a:srgbClr val="889EC2"/>
                </a:solidFill>
                <a:latin typeface="Times New Roman"/>
                <a:ea typeface="Calibri"/>
                <a:cs typeface="David"/>
              </a:rPr>
              <a:t>א</a:t>
            </a:r>
            <a:r>
              <a:rPr lang="he-IL" sz="2400" dirty="0">
                <a:latin typeface="Times New Roman"/>
                <a:ea typeface="Calibri"/>
                <a:cs typeface="David"/>
              </a:rPr>
              <a:t> וַיְדַבֵּר אֱלֹהִים אֵת כָּל-הַדְּבָרִים הָאֵלֶּה לֵאמֹר. </a:t>
            </a:r>
            <a:endParaRPr lang="he-IL" sz="2400" dirty="0" smtClean="0">
              <a:latin typeface="Times New Roman"/>
              <a:ea typeface="Calibri"/>
              <a:cs typeface="David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sz="2400" b="1" dirty="0" smtClean="0">
                <a:solidFill>
                  <a:srgbClr val="889EC2"/>
                </a:solidFill>
                <a:latin typeface="Times New Roman"/>
                <a:ea typeface="Calibri"/>
                <a:cs typeface="David"/>
              </a:rPr>
              <a:t>ב</a:t>
            </a:r>
            <a:r>
              <a:rPr lang="he-IL" sz="2400" dirty="0" smtClean="0">
                <a:latin typeface="Times New Roman"/>
                <a:ea typeface="Calibri"/>
                <a:cs typeface="David"/>
              </a:rPr>
              <a:t> </a:t>
            </a:r>
            <a:r>
              <a:rPr lang="he-IL" sz="2400" dirty="0">
                <a:latin typeface="Times New Roman"/>
                <a:ea typeface="Calibri"/>
                <a:cs typeface="David"/>
              </a:rPr>
              <a:t>אָנֹכִי יְהוָה אֱלֹהֶיךָ אֲשֶׁר הוֹצֵאתִיךָ מֵאֶרֶץ מִצְרַיִם מִבֵּית עֲבָדִים לֹא-יִהְיֶה לְךָ אֱלֹהִים אֲחֵרִים עַל-פָּנָי. </a:t>
            </a:r>
            <a:endParaRPr lang="en-US" sz="2400" dirty="0"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sz="2400" b="1" dirty="0">
                <a:solidFill>
                  <a:srgbClr val="889EC2"/>
                </a:solidFill>
                <a:latin typeface="Times New Roman"/>
                <a:ea typeface="Calibri"/>
                <a:cs typeface="David"/>
              </a:rPr>
              <a:t>ג</a:t>
            </a:r>
            <a:r>
              <a:rPr lang="he-IL" sz="2400" dirty="0">
                <a:latin typeface="Times New Roman"/>
                <a:ea typeface="Calibri"/>
                <a:cs typeface="David"/>
              </a:rPr>
              <a:t> לֹא-תַעֲשֶׂה לְךָ פֶסֶל וְכָל-תְּמוּנָה אֲשֶׁר בַּשָּׁמַיִם מִמַּעַל וַאֲשֶׁר בָּאָרֶץ מִתָּחַת וַאֲשֶׁר בַּמַּיִם מִתַּחַת לָאָרֶץ. </a:t>
            </a:r>
            <a:endParaRPr lang="en-US" sz="2400" dirty="0"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sz="2400" b="1" dirty="0">
                <a:solidFill>
                  <a:srgbClr val="889EC2"/>
                </a:solidFill>
                <a:latin typeface="Times New Roman"/>
                <a:ea typeface="Calibri"/>
                <a:cs typeface="David"/>
              </a:rPr>
              <a:t>ד</a:t>
            </a:r>
            <a:r>
              <a:rPr lang="he-IL" sz="2400" dirty="0">
                <a:latin typeface="Times New Roman"/>
                <a:ea typeface="Calibri"/>
                <a:cs typeface="David"/>
              </a:rPr>
              <a:t> לֹא-תִשְׁתַּחֲוֶה לָהֶם וְלֹא תָעָבְדֵם כִּי אָנֹכִי יְהוָה אֱלֹהֶיךָ </a:t>
            </a:r>
            <a:r>
              <a:rPr lang="he-IL" sz="2400" b="1" dirty="0">
                <a:solidFill>
                  <a:srgbClr val="00B050"/>
                </a:solidFill>
                <a:latin typeface="Times New Roman"/>
                <a:ea typeface="Calibri"/>
                <a:cs typeface="David"/>
              </a:rPr>
              <a:t>אֵל קַנָּא </a:t>
            </a:r>
            <a:r>
              <a:rPr lang="he-IL" sz="2400" b="1" dirty="0">
                <a:solidFill>
                  <a:schemeClr val="accent5"/>
                </a:solidFill>
                <a:latin typeface="Times New Roman"/>
                <a:ea typeface="Calibri"/>
                <a:cs typeface="David"/>
              </a:rPr>
              <a:t>פֹּקֵד עֲו</a:t>
            </a:r>
            <a:r>
              <a:rPr lang="he-IL" sz="2400" b="1" dirty="0">
                <a:solidFill>
                  <a:schemeClr val="accent5"/>
                </a:solidFill>
                <a:latin typeface="Times New Roman"/>
                <a:ea typeface="Calibri"/>
              </a:rPr>
              <a:t>‍</a:t>
            </a:r>
            <a:r>
              <a:rPr lang="he-IL" sz="2400" b="1" dirty="0">
                <a:solidFill>
                  <a:schemeClr val="accent5"/>
                </a:solidFill>
                <a:latin typeface="Times New Roman"/>
                <a:ea typeface="Calibri"/>
                <a:cs typeface="David"/>
              </a:rPr>
              <a:t>ֹן אָבֹת עַל-בָּנִים עַל-שִׁלֵּשִׁים וְעַל-רִבֵּעִים לְשֹׂנְאָי. </a:t>
            </a:r>
            <a:endParaRPr lang="en-US" sz="2400" b="1" dirty="0">
              <a:solidFill>
                <a:schemeClr val="accent5"/>
              </a:solidFill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sz="2400" b="1" dirty="0">
                <a:solidFill>
                  <a:srgbClr val="889EC2"/>
                </a:solidFill>
                <a:latin typeface="Times New Roman"/>
                <a:ea typeface="Calibri"/>
                <a:cs typeface="David"/>
              </a:rPr>
              <a:t>ה</a:t>
            </a:r>
            <a:r>
              <a:rPr lang="he-IL" sz="2400" dirty="0">
                <a:latin typeface="Times New Roman"/>
                <a:ea typeface="Calibri"/>
                <a:cs typeface="David"/>
              </a:rPr>
              <a:t> </a:t>
            </a:r>
            <a:r>
              <a:rPr lang="he-IL" sz="2400" b="1" dirty="0">
                <a:solidFill>
                  <a:schemeClr val="accent6"/>
                </a:solidFill>
                <a:latin typeface="Times New Roman"/>
                <a:ea typeface="Calibri"/>
                <a:cs typeface="David"/>
              </a:rPr>
              <a:t>וְעֹשֶׂה חֶסֶד לַאֲלָפִים לְאֹהֲבַי וּלְשֹׁמְרֵי מִצְו</a:t>
            </a:r>
            <a:r>
              <a:rPr lang="he-IL" sz="2400" b="1" dirty="0">
                <a:solidFill>
                  <a:schemeClr val="accent6"/>
                </a:solidFill>
                <a:latin typeface="Times New Roman"/>
                <a:ea typeface="Calibri"/>
              </a:rPr>
              <a:t>‍</a:t>
            </a:r>
            <a:r>
              <a:rPr lang="he-IL" sz="2400" b="1" dirty="0">
                <a:solidFill>
                  <a:schemeClr val="accent6"/>
                </a:solidFill>
                <a:latin typeface="Times New Roman"/>
                <a:ea typeface="Calibri"/>
                <a:cs typeface="David"/>
              </a:rPr>
              <a:t>ֹתָי. </a:t>
            </a:r>
            <a:r>
              <a:rPr lang="he-IL" sz="2400" b="1" dirty="0" smtClean="0">
                <a:solidFill>
                  <a:schemeClr val="accent6"/>
                </a:solidFill>
                <a:latin typeface="Times New Roman"/>
                <a:ea typeface="Calibri"/>
                <a:cs typeface="David"/>
              </a:rPr>
              <a:t> </a:t>
            </a:r>
            <a:endParaRPr lang="en-US" sz="2400" b="1" dirty="0">
              <a:solidFill>
                <a:schemeClr val="accent6"/>
              </a:solidFill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sz="2400" b="1" dirty="0">
                <a:solidFill>
                  <a:srgbClr val="889EC2"/>
                </a:solidFill>
                <a:latin typeface="Times New Roman"/>
                <a:ea typeface="Calibri"/>
                <a:cs typeface="David"/>
              </a:rPr>
              <a:t>ו</a:t>
            </a:r>
            <a:r>
              <a:rPr lang="he-IL" sz="2400" dirty="0">
                <a:latin typeface="Times New Roman"/>
                <a:ea typeface="Calibri"/>
                <a:cs typeface="David"/>
              </a:rPr>
              <a:t> לֹא תִשָּׂא אֶת-שֵׁם-יְהוָה אֱלֹהֶיךָ לַשָּׁוְא כִּי </a:t>
            </a:r>
            <a:r>
              <a:rPr lang="he-IL" sz="2400" b="1" dirty="0">
                <a:solidFill>
                  <a:schemeClr val="accent4"/>
                </a:solidFill>
                <a:latin typeface="Times New Roman"/>
                <a:ea typeface="Calibri"/>
                <a:cs typeface="David"/>
              </a:rPr>
              <a:t>לֹא יְנַקֶּה יְהוָה אֵת אֲשֶׁר-יִשָּׂא אֶת-שְׁמוֹ לַשָּׁוְא.</a:t>
            </a:r>
            <a:r>
              <a:rPr lang="he-IL" sz="2400" dirty="0">
                <a:latin typeface="Times New Roman"/>
                <a:ea typeface="Calibri"/>
                <a:cs typeface="David"/>
              </a:rPr>
              <a:t> </a:t>
            </a:r>
            <a:br>
              <a:rPr lang="he-IL" sz="2400" dirty="0">
                <a:latin typeface="Times New Roman"/>
                <a:ea typeface="Calibri"/>
                <a:cs typeface="David"/>
              </a:rPr>
            </a:br>
            <a:endParaRPr lang="he-IL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504" y="2420888"/>
            <a:ext cx="3024336" cy="3949899"/>
          </a:xfrm>
        </p:spPr>
        <p:txBody>
          <a:bodyPr/>
          <a:lstStyle/>
          <a:p>
            <a:pPr marL="0" indent="0">
              <a:buNone/>
            </a:pPr>
            <a:r>
              <a:rPr lang="he-IL" b="1" u="sng" dirty="0" smtClean="0">
                <a:latin typeface="David" pitchFamily="34" charset="-79"/>
                <a:cs typeface="David" pitchFamily="34" charset="-79"/>
              </a:rPr>
              <a:t>מידות הדין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>
                <a:solidFill>
                  <a:srgbClr val="00B050"/>
                </a:solidFill>
                <a:latin typeface="David" pitchFamily="34" charset="-79"/>
                <a:cs typeface="David" pitchFamily="34" charset="-79"/>
              </a:rPr>
              <a:t>אל קנא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פוקד עון... לשנאי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עושה חסד...לאוהבי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לא ינקה ה'</a:t>
            </a:r>
            <a:endParaRPr lang="he-IL" dirty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3410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 rtl="0" fontAlgn="base">
              <a:spcBef>
                <a:spcPct val="20000"/>
              </a:spcBef>
              <a:spcAft>
                <a:spcPct val="0"/>
              </a:spcAft>
            </a:pPr>
            <a:r>
              <a:rPr lang="en-US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n-ea"/>
                <a:cs typeface="Arial"/>
              </a:rPr>
              <a:t>Parshat Mishpatim</a:t>
            </a:r>
            <a:endParaRPr lang="he-IL" sz="66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63888" y="1340768"/>
            <a:ext cx="5262736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כ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הִנֵּה אָנֹכִי שֹׁלֵחַ מַלְאָךְ לְפָנֶיךָ לִשְׁמָרְךָ בַּדָּרֶךְ וְלַהֲבִיאֲךָ אֶל-הַמָּקוֹם אֲשֶׁר הֲכִנֹתִי.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כא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הִשָּׁמֶר מִפָּנָיו וּשְׁמַע בְּקֹלוֹ אַל-תַּמֵּר בּוֹ </a:t>
            </a:r>
            <a:r>
              <a:rPr lang="he-IL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כִּי לֹא יִשָּׂא לְפִשְׁעֲכֶם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כִּי שְׁמִי בְּקִרְבּוֹ.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כב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כִּי אִם-שָׁמוֹעַ תִּשְׁמַע בְּקֹלוֹ וְעָשִׂיתָ כֹּל אֲשֶׁר אֲדַבֵּר וְאָיַבְתִּי אֶת-אֹיְבֶיךָ וְצַרְתִּי אֶת-צֹרְרֶיךָ. </a:t>
            </a:r>
            <a:endParaRPr lang="en-US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504" y="1340768"/>
            <a:ext cx="3024336" cy="3949899"/>
          </a:xfrm>
        </p:spPr>
        <p:txBody>
          <a:bodyPr/>
          <a:lstStyle/>
          <a:p>
            <a:pPr marL="0" indent="0">
              <a:buNone/>
            </a:pPr>
            <a:r>
              <a:rPr lang="he-IL" b="1" u="sng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מידות הדין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אל קנא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פוקד עון... לשנאי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עושה חסד...לאוהבי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לא ינקה ה'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לא ישא לפשעיכם</a:t>
            </a:r>
            <a:endParaRPr lang="he-IL" dirty="0">
              <a:solidFill>
                <a:schemeClr val="accent3"/>
              </a:solidFill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6682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 rtl="0" fontAlgn="base">
              <a:spcBef>
                <a:spcPct val="20000"/>
              </a:spcBef>
              <a:spcAft>
                <a:spcPct val="0"/>
              </a:spcAft>
            </a:pPr>
            <a:r>
              <a:rPr lang="en-GB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n-ea"/>
                <a:cs typeface="Arial"/>
              </a:rPr>
              <a:t>Malach?!</a:t>
            </a:r>
            <a:endParaRPr lang="he-IL" sz="66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1840" y="1600200"/>
            <a:ext cx="5554960" cy="47091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כ</a:t>
            </a:r>
            <a:r>
              <a:rPr lang="he-IL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 הִנֵּה אָנֹכִי שֹׁלֵחַ מַלְאָךְ לְפָנֶיךָ לִשְׁמָרְךָ בַּדָּרֶךְ וְלַהֲבִיאֲךָ אֶל-הַמָּקוֹם אֲשֶׁר הֲכִנֹתִי. </a:t>
            </a:r>
            <a:endParaRPr lang="en-US" dirty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כא</a:t>
            </a:r>
            <a:r>
              <a:rPr lang="he-IL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 הִשָּׁמֶר מִפָּנָיו וּשְׁמַע בְּקֹלוֹ אַל-תַּמֵּר בּוֹ כִּי לֹא יִשָּׂא לְפִשְׁעֲכֶם כִּי שְׁמִי בְּקִרְבּוֹ. </a:t>
            </a:r>
            <a:endParaRPr lang="en-US" dirty="0">
              <a:solidFill>
                <a:schemeClr val="accent5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כב</a:t>
            </a:r>
            <a:r>
              <a:rPr lang="he-IL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כִּי אִם-שָׁמוֹעַ תִּשְׁמַע בְּקֹלוֹ וְעָשִׂיתָ כֹּל אֲשֶׁר אֲדַבֵּר וְאָיַבְתִּי אֶת-אֹיְבֶיךָ וְצַרְתִּי אֶת-צֹרְרֶיךָ. </a:t>
            </a:r>
            <a:endParaRPr lang="en-US" dirty="0">
              <a:solidFill>
                <a:schemeClr val="accent3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6" name="Right Arrow Callout 5"/>
          <p:cNvSpPr/>
          <p:nvPr/>
        </p:nvSpPr>
        <p:spPr>
          <a:xfrm>
            <a:off x="755576" y="1700808"/>
            <a:ext cx="2160240" cy="1080120"/>
          </a:xfrm>
          <a:prstGeom prst="rightArrowCallou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Who is the malach?</a:t>
            </a:r>
            <a:endParaRPr lang="he-IL" sz="2000" dirty="0"/>
          </a:p>
        </p:txBody>
      </p:sp>
      <p:sp>
        <p:nvSpPr>
          <p:cNvPr id="7" name="Right Arrow Callout 6"/>
          <p:cNvSpPr/>
          <p:nvPr/>
        </p:nvSpPr>
        <p:spPr>
          <a:xfrm>
            <a:off x="179512" y="3140968"/>
            <a:ext cx="3312368" cy="1368152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6808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malach is working for God. If we don’t obey him, there will be repercussions.</a:t>
            </a:r>
            <a:endParaRPr lang="he-IL" sz="2000" dirty="0"/>
          </a:p>
        </p:txBody>
      </p:sp>
      <p:sp>
        <p:nvSpPr>
          <p:cNvPr id="8" name="Right Arrow Callout 7"/>
          <p:cNvSpPr/>
          <p:nvPr/>
        </p:nvSpPr>
        <p:spPr>
          <a:xfrm>
            <a:off x="179512" y="5013176"/>
            <a:ext cx="3168352" cy="1152128"/>
          </a:xfrm>
          <a:prstGeom prst="rightArrowCallou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If we DO listen, God will fight our wars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333135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Chet HaEgel – Violating Brit Sinai</a:t>
            </a:r>
            <a:endParaRPr lang="he-IL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752" y="1340768"/>
            <a:ext cx="6624736" cy="51125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ז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וַיְדַבֵּר יְהוָה, אֶל-מֹשֶׁה: לֶךְ-רֵד--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כִּי שִׁחֵת עַמְּךָ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, אֲשֶׁר הֶעֱלֵיתָ מֵאֶרֶץ מִצְרָיִם.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ח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סָרוּ מַהֵר, מִן-הַדֶּרֶךְ אֲשֶׁר צִוִּיתִם--עָשׂוּ לָהֶם, עֵגֶל מַסֵּכָה; וַיִּשְׁתַּחֲווּ-לוֹ, וַיִּזְבְּחוּ-לוֹ, וַיֹּאמְרוּ, אֵלֶּה אֱלֹהֶיךָ יִשְׂרָאֵל אֲשֶׁר הֶעֱלוּךָ מֵאֶרֶץ מִצְרָיִם.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ט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וַיֹּאמֶר יְהוָה, אֶל-מֹשֶׁה: רָאִיתִי אֶת-הָעָם הַזֶּה, וְהִנֵּה עַם-קְשֵׁה-עֹרֶף הוּא.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וְעַתָּה הַנִּיחָה לִּי, וְיִחַר-אַפִּי בָהֶם וַאֲכַלֵּם; וְאֶעֱשֶׂה אוֹתְךָ, לְגוֹי גָּדוֹל.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יא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וַיְחַל מֹשֶׁה, אֶת-פְּנֵי יְהוָה אֱלֹהָיו; וַיֹּאמֶר, לָמָה יְהוָה יֶחֱרֶה אַפְּךָ בְּעַמֶּךָ, אֲשֶׁר הוֹצֵאתָ מֵאֶרֶץ מִצְרַיִם, בְּכֹחַ גָּדוֹל וּבְיָד חֲזָקָה.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יב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לָמָּה יֹאמְרוּ מִצְרַיִם לֵאמֹר, בְּרָעָה הוֹצִיאָם לַהֲרֹג אֹתָם בֶּהָרִים, וּלְכַלֹּתָם, מֵעַל פְּנֵי הָאֲדָמָה; שׁוּב </a:t>
            </a:r>
            <a:r>
              <a:rPr lang="he-IL" sz="2000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מֵחֲרוֹן אַפֶּךָ</a:t>
            </a:r>
            <a:r>
              <a:rPr lang="he-IL" sz="2000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,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וְהִנָּחֵם עַל-הָרָעָה לְעַמֶּךָ.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יג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זְכֹר לְאַבְרָהָם לְיִצְחָק וּלְיִשְׂרָאֵל עֲבָדֶיךָ, אֲשֶׁר נִשְׁבַּעְתָּ לָהֶם בָּךְ, וַתְּדַבֵּר אֲלֵהֶם, אַרְבֶּה אֶת-זַרְעֲכֶם כְּכוֹכְבֵי הַשָּׁמָיִם; וְכָל-הָאָרֶץ הַזֹּאת אֲשֶׁר אָמַרְתִּי, אֶתֵּן לְזַרְעֲכֶם, וְנָחֲלוּ, לְעֹלָם.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יד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וַיִּנָּחֶם, יְהוָה, עַל-הָרָעָה, אֲשֶׁר דִּבֶּר לַעֲשׂוֹת לְעַמּוֹ.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sz="2000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107504" y="1340768"/>
            <a:ext cx="2232248" cy="4824536"/>
          </a:xfrm>
          <a:prstGeom prst="rect">
            <a:avLst/>
          </a:prstGeom>
        </p:spPr>
        <p:txBody>
          <a:bodyPr/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he-IL" sz="2400" b="1" u="sng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מידות הדין</a:t>
            </a:r>
          </a:p>
          <a:p>
            <a:pPr marL="514350" indent="-514350">
              <a:buFont typeface="+mj-lt"/>
              <a:buAutoNum type="arabicPeriod"/>
            </a:pPr>
            <a:r>
              <a:rPr lang="he-IL" sz="2400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אל קנא</a:t>
            </a:r>
          </a:p>
          <a:p>
            <a:pPr marL="514350" indent="-514350">
              <a:buFont typeface="+mj-lt"/>
              <a:buAutoNum type="arabicPeriod"/>
            </a:pPr>
            <a:r>
              <a:rPr lang="he-IL" sz="2400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פוקד עון... לשנאי</a:t>
            </a:r>
          </a:p>
          <a:p>
            <a:pPr marL="514350" indent="-514350">
              <a:buFont typeface="+mj-lt"/>
              <a:buAutoNum type="arabicPeriod"/>
            </a:pPr>
            <a:r>
              <a:rPr lang="he-IL" sz="2400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עושה חסד...לאוהבי</a:t>
            </a:r>
          </a:p>
          <a:p>
            <a:pPr marL="514350" indent="-514350">
              <a:buFont typeface="+mj-lt"/>
              <a:buAutoNum type="arabicPeriod"/>
            </a:pPr>
            <a:r>
              <a:rPr lang="he-IL" sz="2400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לא ינקה ה'</a:t>
            </a:r>
          </a:p>
          <a:p>
            <a:pPr marL="514350" indent="-514350">
              <a:buFont typeface="+mj-lt"/>
              <a:buAutoNum type="arabicPeriod"/>
            </a:pPr>
            <a:r>
              <a:rPr lang="he-IL" sz="2400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לא ישא לפשעיכם</a:t>
            </a:r>
            <a:endParaRPr lang="he-IL" sz="2400" dirty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  <a:p>
            <a:pPr marL="514350" indent="-514350">
              <a:buFont typeface="+mj-lt"/>
              <a:buAutoNum type="arabicPeriod"/>
            </a:pPr>
            <a:r>
              <a:rPr lang="he-IL" sz="2400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חרון אף</a:t>
            </a:r>
            <a:endParaRPr lang="he-IL" sz="2400" dirty="0">
              <a:solidFill>
                <a:schemeClr val="accent3"/>
              </a:solidFill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8792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</p:spPr>
        <p:txBody>
          <a:bodyPr>
            <a:noAutofit/>
          </a:bodyPr>
          <a:lstStyle/>
          <a:p>
            <a:pPr rtl="0"/>
            <a:r>
              <a:rPr lang="en-GB" sz="5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First </a:t>
            </a:r>
            <a:r>
              <a:rPr lang="en-GB" sz="5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en-GB" sz="5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uchot are Characterised by </a:t>
            </a:r>
            <a:br>
              <a:rPr lang="en-GB" sz="5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5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Middot HaDin</a:t>
            </a:r>
            <a:endParaRPr lang="he-IL" sz="54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79512" y="1124744"/>
            <a:ext cx="4856584" cy="622920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To summarise…</a:t>
            </a:r>
            <a:endParaRPr lang="he-I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80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Quote from Selichot</a:t>
            </a:r>
            <a:endParaRPr lang="he-IL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3688" y="1600200"/>
            <a:ext cx="6923112" cy="4525963"/>
          </a:xfrm>
        </p:spPr>
        <p:txBody>
          <a:bodyPr/>
          <a:lstStyle/>
          <a:p>
            <a:pPr marL="0" indent="0">
              <a:buNone/>
            </a:pPr>
            <a:r>
              <a:rPr lang="he-IL" dirty="0">
                <a:latin typeface="David" pitchFamily="34" charset="-79"/>
                <a:cs typeface="David" pitchFamily="34" charset="-79"/>
              </a:rPr>
              <a:t>אֵל מֶלֶךְ יושֵׁב עַל כִּסֵּא רַחֲמִים... מוחֵל עֲונות עַמּו - מַעֲבִיר רִאשׁון רִאשׁון... </a:t>
            </a:r>
          </a:p>
          <a:p>
            <a:pPr marL="0" indent="0">
              <a:buNone/>
            </a:pPr>
            <a:r>
              <a:rPr lang="he-IL" dirty="0">
                <a:latin typeface="David" pitchFamily="34" charset="-79"/>
                <a:cs typeface="David" pitchFamily="34" charset="-79"/>
              </a:rPr>
              <a:t>אֵל הורֵתָנוּ לומַר שְׁלשׁ עֶשְׂרֵה. וזְכר לָנוּ הַיּום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בְּרִית שְׁלשׁ עֶשְׂרֵה.</a:t>
            </a:r>
          </a:p>
          <a:p>
            <a:pPr marL="0" indent="0">
              <a:buNone/>
            </a:pPr>
            <a:r>
              <a:rPr lang="he-IL" dirty="0">
                <a:latin typeface="David" pitchFamily="34" charset="-79"/>
                <a:cs typeface="David" pitchFamily="34" charset="-79"/>
              </a:rPr>
              <a:t> כְּמו שֶׁהודַעְתָּ לֶעָנָו מִקֶּדֶם. וְכֵן כָּתוּב בְּתורָתָךְ: וַיֵּרֶד ה' בֶּעָנָן וַיִּתְיַצֵּב עִמּו שָׁם. וַיִּקְרָא בְשֵׁם, ה' . וְשָׁם נֶאֱמַר: ויַּעֲבר ה' עַל פָּנָיו וַיִּקְרָא:   ה' ה' ...</a:t>
            </a:r>
          </a:p>
          <a:p>
            <a:pPr marL="0" indent="0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251520" y="2852936"/>
            <a:ext cx="4896544" cy="1296144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30846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Which covenant does this refer to?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4005581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Chet HaEgel – God’s Reaction</a:t>
            </a:r>
            <a:endParaRPr lang="he-IL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640960" cy="55446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sz="2800" b="1" dirty="0" smtClean="0">
                <a:latin typeface="David" pitchFamily="34" charset="-79"/>
                <a:cs typeface="David" pitchFamily="34" charset="-79"/>
              </a:rPr>
              <a:t>פרק לב</a:t>
            </a:r>
          </a:p>
          <a:p>
            <a:pPr marL="0" indent="0">
              <a:buNone/>
            </a:pPr>
            <a:r>
              <a:rPr lang="he-IL" sz="2800" b="1" dirty="0" smtClean="0">
                <a:latin typeface="David" pitchFamily="34" charset="-79"/>
                <a:cs typeface="David" pitchFamily="34" charset="-79"/>
              </a:rPr>
              <a:t>ז</a:t>
            </a:r>
            <a:r>
              <a:rPr lang="he-IL" sz="28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וַיְדַבֵּר יְהוָה, אֶל-מֹשֶׁה: לֶךְ-רֵד--</a:t>
            </a:r>
            <a:r>
              <a:rPr lang="he-IL" sz="28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כִּי שִׁחֵת עַמְּךָ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, אֲשֶׁר הֶעֱלֵיתָ מֵאֶרֶץ מִצְרָיִם. </a:t>
            </a:r>
            <a:endParaRPr lang="he-IL" sz="28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800" b="1" dirty="0" smtClean="0">
                <a:latin typeface="David" pitchFamily="34" charset="-79"/>
                <a:cs typeface="David" pitchFamily="34" charset="-79"/>
              </a:rPr>
              <a:t>ח</a:t>
            </a:r>
            <a:r>
              <a:rPr lang="he-IL" sz="28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סָרוּ מַהֵר, מִן-הַדֶּרֶךְ אֲשֶׁר צִוִּיתִם--עָשׂוּ לָהֶם, עֵגֶל מַסֵּכָה; וַיִּשְׁתַּחֲווּ-לוֹ, וַיִּזְבְּחוּ-לוֹ, וַיֹּאמְרוּ, אֵלֶּה אֱלֹהֶיךָ יִשְׂרָאֵל אֲשֶׁר הֶעֱלוּךָ מֵאֶרֶץ מִצְרָיִם. </a:t>
            </a:r>
            <a:endParaRPr lang="he-IL" sz="28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800" b="1" dirty="0" smtClean="0">
                <a:latin typeface="David" pitchFamily="34" charset="-79"/>
                <a:cs typeface="David" pitchFamily="34" charset="-79"/>
              </a:rPr>
              <a:t>ט</a:t>
            </a:r>
            <a:r>
              <a:rPr lang="he-IL" sz="28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וַיֹּאמֶר יְהוָה, אֶל-מֹשֶׁה: רָאִיתִי אֶת-הָעָם הַזֶּה, וְהִנֵּה </a:t>
            </a:r>
            <a:r>
              <a:rPr lang="he-IL" sz="28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עַם-קְשֵׁה-עֹרֶף הוּא.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 </a:t>
            </a:r>
            <a:endParaRPr lang="he-IL" sz="28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800" b="1" dirty="0" smtClean="0">
                <a:latin typeface="David" pitchFamily="34" charset="-79"/>
                <a:cs typeface="David" pitchFamily="34" charset="-79"/>
              </a:rPr>
              <a:t>י</a:t>
            </a:r>
            <a:r>
              <a:rPr lang="he-IL" sz="28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וְעַתָּה הַנִּיחָה לִּי, </a:t>
            </a:r>
            <a:r>
              <a:rPr lang="he-IL" sz="2800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וְיִחַר-אַפִּי בָהֶם וַאֲכַלֵּם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; </a:t>
            </a:r>
            <a:r>
              <a:rPr lang="he-IL" sz="2800" b="1" dirty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וְאֶעֱשֶׂה אוֹתְךָ, לְגוֹי גָּדוֹל. </a:t>
            </a:r>
            <a:endParaRPr lang="he-IL" sz="2800" b="1" dirty="0" smtClean="0">
              <a:solidFill>
                <a:schemeClr val="accent1"/>
              </a:solidFill>
              <a:latin typeface="David" pitchFamily="34" charset="-79"/>
              <a:cs typeface="David" pitchFamily="34" charset="-79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872975948"/>
              </p:ext>
            </p:extLst>
          </p:nvPr>
        </p:nvGraphicFramePr>
        <p:xfrm>
          <a:off x="539552" y="5373216"/>
          <a:ext cx="8280920" cy="1267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9689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EF4A43C-81DF-4E94-8ADC-19631A47FD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FAF7C3A-D3E8-4830-AA03-AA7A54790A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355DE9C-711D-4248-913B-2F25EF2C62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EFD669F-DBD2-4FEC-961B-4EA3D7DF84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CDC5027-CC1B-4B4C-9312-FB7DC316F2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Moshe’s Response</a:t>
            </a:r>
            <a:endParaRPr lang="he-IL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896"/>
            <a:ext cx="2602632" cy="363326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  <a:p>
            <a:pPr marL="514350" indent="-514350" algn="l" rtl="0">
              <a:buAutoNum type="arabicPeriod"/>
            </a:pPr>
            <a:r>
              <a:rPr lang="en-GB" dirty="0" smtClean="0">
                <a:solidFill>
                  <a:schemeClr val="accent6"/>
                </a:solidFill>
              </a:rPr>
              <a:t>Killing Am Yisrael will cause a </a:t>
            </a:r>
            <a:r>
              <a:rPr lang="en-GB" dirty="0">
                <a:solidFill>
                  <a:schemeClr val="accent6"/>
                </a:solidFill>
              </a:rPr>
              <a:t>C</a:t>
            </a:r>
            <a:r>
              <a:rPr lang="en-GB" dirty="0" smtClean="0">
                <a:solidFill>
                  <a:schemeClr val="accent6"/>
                </a:solidFill>
              </a:rPr>
              <a:t>hillul Hashem.</a:t>
            </a:r>
          </a:p>
          <a:p>
            <a:pPr marL="514350" indent="-514350" algn="l" rtl="0">
              <a:buAutoNum type="arabicPeriod"/>
            </a:pPr>
            <a:r>
              <a:rPr lang="en-GB" dirty="0" smtClean="0">
                <a:solidFill>
                  <a:schemeClr val="accent5"/>
                </a:solidFill>
              </a:rPr>
              <a:t>Zechut Avot – all Am Yisrael</a:t>
            </a:r>
          </a:p>
          <a:p>
            <a:pPr marL="514350" indent="-514350" algn="l" rtl="0">
              <a:buAutoNum type="arabicPeriod"/>
            </a:pPr>
            <a:endParaRPr lang="he-IL" dirty="0">
              <a:solidFill>
                <a:schemeClr val="accent6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03848" y="1556792"/>
            <a:ext cx="547876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יא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וַיְחַל מֹשֶׁה, אֶת-פְּנֵי יְהוָה אֱלֹהָיו; וַיֹּאמֶר, לָמָה יְהוָה יֶחֱרֶה אַפְּךָ בְּעַמֶּךָ, אֲשֶׁר הוֹצֵאתָ מֵאֶרֶץ מִצְרַיִם, בְּכֹחַ גָּדוֹל וּבְיָד חֲזָקָה. </a:t>
            </a:r>
          </a:p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יב</a:t>
            </a:r>
            <a:r>
              <a:rPr lang="he-IL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לָמָּה יֹאמְרוּ מִצְרַיִם לֵאמֹר, בְּרָעָה הוֹצִיאָם לַהֲרֹג אֹתָם בֶּהָרִים, וּלְכַלֹּתָם, מֵעַל פְּנֵי הָאֲדָמָה; שׁוּב מֵחֲרוֹן אַפֶּךָ, וְהִנָּחֵם עַל-הָרָעָה לְעַמֶּךָ. </a:t>
            </a:r>
          </a:p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יג</a:t>
            </a:r>
            <a:r>
              <a:rPr lang="he-IL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זְכֹר לְאַבְרָהָם לְיִצְחָק וּלְיִשְׂרָאֵל עֲבָדֶיךָ, אֲשֶׁר נִשְׁבַּעְתָּ לָהֶם בָּךְ, וַתְּדַבֵּר אֲלֵהֶם, אַרְבֶּה אֶת-זַרְעֲכֶם כְּכוֹכְבֵי הַשָּׁמָיִם; וְכָל-הָאָרֶץ הַזֹּאת אֲשֶׁר אָמַרְתִּי, אֶתֵּן לְזַרְעֲכֶם, וְנָחֲלוּ, לְעֹלָם. </a:t>
            </a:r>
          </a:p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יד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וַיִּנָּחֶם, יְהוָה, עַל-הָרָעָה, אֲשֶׁר דִּבֶּר לַעֲשׂוֹת לְעַמּוֹ.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38300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0"/>
            <a:r>
              <a:rPr lang="en-GB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Only way to save Am Yisrael is to annul Brit Sinai</a:t>
            </a:r>
            <a:endParaRPr lang="he-IL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Moshe breaks the Luchot</a:t>
            </a:r>
            <a:endParaRPr lang="he-I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61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GB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Moshe’s Requests Forgiveness</a:t>
            </a:r>
            <a:endParaRPr lang="he-IL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2400" b="1" dirty="0">
                <a:latin typeface="David" pitchFamily="34" charset="-79"/>
                <a:cs typeface="David" pitchFamily="34" charset="-79"/>
              </a:rPr>
              <a:t>ל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וַיְהִי מִמָּחֳרָת וַיֹּאמֶר מֹשֶׁה אֶל-הָעָם אַתֶּם חֲטָאתֶם חֲטָאָה גְדֹלָה וְעַתָּה אֶעֱלֶה אֶל-יְהוָה אוּלַי </a:t>
            </a:r>
            <a:r>
              <a:rPr lang="he-IL" sz="24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אֲכַפְּרָה</a:t>
            </a:r>
            <a:r>
              <a:rPr lang="he-IL" sz="2400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בְּעַד חַטַּאתְכֶם.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sz="2400" b="1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לא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וַיָּשָׁב מֹשֶׁה אֶל-יְהוָה וַיֹּאמַר אָנָּא חָטָא הָעָם הַזֶּה חֲטָאָה גְדֹלָה וַיַּעֲשׂוּ לָהֶם אֱלֹהֵי זָהָב.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sz="2400" b="1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לב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וְעַתָּה אִם-תִּשָּׂא חַטָּאתָם וְאִם-אַיִן מְחֵנִי נָא מִסִּפְרְךָ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אֲשֶׁר כָּתָבְתָּ.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sz="2400" b="1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לג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וַיֹּאמֶר יְהוָה אֶל-מֹשֶׁה מִי אֲשֶׁר חָטָא-לִי אֶמְחֶנּוּ מִסִּפְרִי.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sz="2400" b="1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לד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וְעַתָּה לֵךְ נְחֵה אֶת-הָעָם אֶל אֲשֶׁר-דִּבַּרְתִּי לָךְ הִנֵּה מַלְאָכִי יֵלֵךְ לְפָנֶיךָ </a:t>
            </a:r>
            <a:r>
              <a:rPr lang="he-IL" sz="2400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וּבְיוֹם פָּקְדִי וּפָקַדְתִּי עֲלֵהֶם חַטָּאתָם. </a:t>
            </a:r>
            <a:endParaRPr lang="he-IL" sz="2400" b="1" dirty="0" smtClean="0">
              <a:solidFill>
                <a:schemeClr val="accent3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5536" y="4293096"/>
            <a:ext cx="5256584" cy="36004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dirty="0" smtClean="0"/>
              <a:t>Moshe refuses to become a nation on his own</a:t>
            </a:r>
            <a:endParaRPr lang="he-IL" dirty="0"/>
          </a:p>
        </p:txBody>
      </p:sp>
      <p:sp>
        <p:nvSpPr>
          <p:cNvPr id="8" name="Rectangle 7"/>
          <p:cNvSpPr/>
          <p:nvPr/>
        </p:nvSpPr>
        <p:spPr>
          <a:xfrm>
            <a:off x="755576" y="6218967"/>
            <a:ext cx="3888432" cy="36004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dirty="0" smtClean="0"/>
              <a:t>No more immediate punishment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47111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7" grpId="0" animBg="1"/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516" y="116632"/>
            <a:ext cx="8712968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Downgrade – Brit Avot without Brit Sinai</a:t>
            </a:r>
            <a:endParaRPr lang="he-IL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784976" cy="576064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e-IL" b="1" dirty="0" smtClean="0">
                <a:latin typeface="Calibri" pitchFamily="34" charset="0"/>
                <a:cs typeface="David" pitchFamily="34" charset="-79"/>
              </a:rPr>
              <a:t>פרק לג</a:t>
            </a:r>
          </a:p>
          <a:p>
            <a:pPr marL="0" indent="0" algn="l" rtl="0">
              <a:buNone/>
            </a:pPr>
            <a:r>
              <a:rPr lang="en-GB" b="1" u="sng" dirty="0" smtClean="0">
                <a:solidFill>
                  <a:schemeClr val="accent5"/>
                </a:solidFill>
                <a:latin typeface="Calibri" pitchFamily="34" charset="0"/>
                <a:cs typeface="David" pitchFamily="34" charset="-79"/>
              </a:rPr>
              <a:t>Going to Israel but without God</a:t>
            </a:r>
            <a:endParaRPr lang="he-IL" b="1" u="sng" dirty="0">
              <a:solidFill>
                <a:schemeClr val="accent5"/>
              </a:solidFill>
              <a:latin typeface="Calibri" pitchFamily="34" charset="0"/>
              <a:cs typeface="David" pitchFamily="34" charset="-79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b="1" dirty="0">
                <a:latin typeface="Calibri" pitchFamily="34" charset="0"/>
                <a:ea typeface="Times New Roman"/>
                <a:cs typeface="David" pitchFamily="34" charset="-79"/>
              </a:rPr>
              <a:t>א</a:t>
            </a:r>
            <a:r>
              <a:rPr lang="he-IL" dirty="0">
                <a:latin typeface="Calibri" pitchFamily="34" charset="0"/>
                <a:ea typeface="Times New Roman"/>
                <a:cs typeface="David" pitchFamily="34" charset="-79"/>
              </a:rPr>
              <a:t> וַיְדַבֵּר יְהוָה אֶל-מֹשֶׁה, לֵךְ עֲלֵה מִזֶּה--אַתָּה וְהָעָם, אֲשֶׁר הֶעֱלִיתָ מֵאֶרֶץ מִצְרָיִם: אֶל-הָאָרֶץ, אֲשֶׁר נִשְׁבַּעְתִּי לְאַבְרָהָם לְיִצְחָק וּלְיַעֲקֹב לֵאמֹר, לְזַרְעֲךָ, אֶתְּנֶנָּה.</a:t>
            </a:r>
            <a:endParaRPr lang="en-US" sz="2800" dirty="0">
              <a:latin typeface="Calibri" pitchFamily="34" charset="0"/>
              <a:ea typeface="Calibri"/>
              <a:cs typeface="David" pitchFamily="34" charset="-79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b="1" dirty="0" smtClean="0">
                <a:latin typeface="Calibri" pitchFamily="34" charset="0"/>
                <a:ea typeface="Times New Roman"/>
                <a:cs typeface="David" pitchFamily="34" charset="-79"/>
              </a:rPr>
              <a:t>ב</a:t>
            </a:r>
            <a:r>
              <a:rPr lang="he-IL" dirty="0" smtClean="0">
                <a:latin typeface="Calibri" pitchFamily="34" charset="0"/>
                <a:ea typeface="Times New Roman"/>
                <a:cs typeface="David" pitchFamily="34" charset="-79"/>
              </a:rPr>
              <a:t> </a:t>
            </a:r>
            <a:r>
              <a:rPr lang="he-IL" dirty="0">
                <a:latin typeface="Calibri" pitchFamily="34" charset="0"/>
                <a:ea typeface="Times New Roman"/>
                <a:cs typeface="David" pitchFamily="34" charset="-79"/>
              </a:rPr>
              <a:t>וְשָׁלַחְתִּי לְפָנֶיךָ, מַלְאָךְ; וְגֵרַשְׁתִּי, אֶת-הַכְּנַעֲנִי הָאֱמֹרִי, וְהַחִתִּי וְהַפְּרִזִּי, הַחִוִּי וְהַיְבוּסִי. </a:t>
            </a:r>
            <a:endParaRPr lang="en-US" sz="2800" dirty="0">
              <a:latin typeface="Calibri" pitchFamily="34" charset="0"/>
              <a:ea typeface="Calibri"/>
              <a:cs typeface="David" pitchFamily="34" charset="-79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b="1" dirty="0">
                <a:latin typeface="Calibri" pitchFamily="34" charset="0"/>
                <a:ea typeface="Times New Roman"/>
                <a:cs typeface="David" pitchFamily="34" charset="-79"/>
              </a:rPr>
              <a:t>ג</a:t>
            </a:r>
            <a:r>
              <a:rPr lang="he-IL" dirty="0">
                <a:latin typeface="Calibri" pitchFamily="34" charset="0"/>
                <a:ea typeface="Times New Roman"/>
                <a:cs typeface="David" pitchFamily="34" charset="-79"/>
              </a:rPr>
              <a:t> אֶל-אֶרֶץ זָבַת חָלָב, וּדְבָשׁ: </a:t>
            </a:r>
            <a:r>
              <a:rPr lang="he-IL" b="1" dirty="0">
                <a:solidFill>
                  <a:schemeClr val="accent5"/>
                </a:solidFill>
                <a:latin typeface="Calibri" pitchFamily="34" charset="0"/>
                <a:ea typeface="Times New Roman"/>
                <a:cs typeface="David" pitchFamily="34" charset="-79"/>
              </a:rPr>
              <a:t>כִּי לֹא אֶעֱלֶה בְּקִרְבְּךָ,</a:t>
            </a:r>
            <a:r>
              <a:rPr lang="he-IL" dirty="0">
                <a:solidFill>
                  <a:schemeClr val="accent5"/>
                </a:solidFill>
                <a:latin typeface="Calibri" pitchFamily="34" charset="0"/>
                <a:ea typeface="Times New Roman"/>
                <a:cs typeface="David" pitchFamily="34" charset="-79"/>
              </a:rPr>
              <a:t> </a:t>
            </a:r>
            <a:r>
              <a:rPr lang="he-IL" dirty="0" smtClean="0">
                <a:latin typeface="Calibri" pitchFamily="34" charset="0"/>
                <a:ea typeface="Times New Roman"/>
                <a:cs typeface="David" pitchFamily="34" charset="-79"/>
              </a:rPr>
              <a:t>כִּי </a:t>
            </a:r>
            <a:r>
              <a:rPr lang="he-IL" dirty="0">
                <a:latin typeface="Calibri" pitchFamily="34" charset="0"/>
                <a:ea typeface="Times New Roman"/>
                <a:cs typeface="David" pitchFamily="34" charset="-79"/>
              </a:rPr>
              <a:t>עַם-קְשֵׁה-עֹרֶף </a:t>
            </a:r>
            <a:r>
              <a:rPr lang="he-IL" dirty="0" smtClean="0">
                <a:latin typeface="Calibri" pitchFamily="34" charset="0"/>
                <a:ea typeface="Times New Roman"/>
                <a:cs typeface="David" pitchFamily="34" charset="-79"/>
              </a:rPr>
              <a:t>אַתָּה -פֶּן-אֲכֶלְךָ, בַּדָּרֶךְ. </a:t>
            </a:r>
          </a:p>
          <a:p>
            <a:pPr marL="0" indent="0" algn="l" rtl="0">
              <a:lnSpc>
                <a:spcPct val="115000"/>
              </a:lnSpc>
              <a:buNone/>
            </a:pPr>
            <a:r>
              <a:rPr lang="en-GB" sz="3100" b="1" u="sng" dirty="0" smtClean="0">
                <a:solidFill>
                  <a:schemeClr val="accent6"/>
                </a:solidFill>
                <a:latin typeface="Calibri" pitchFamily="34" charset="0"/>
                <a:ea typeface="Calibri"/>
                <a:cs typeface="David" pitchFamily="34" charset="-79"/>
              </a:rPr>
              <a:t>Their level is downgraded – removing of jewellery</a:t>
            </a:r>
            <a:endParaRPr lang="en-US" sz="3100" b="1" u="sng" dirty="0" smtClean="0">
              <a:solidFill>
                <a:schemeClr val="accent6"/>
              </a:solidFill>
              <a:latin typeface="Calibri" pitchFamily="34" charset="0"/>
              <a:ea typeface="Calibri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Calibri" pitchFamily="34" charset="0"/>
                <a:cs typeface="David" pitchFamily="34" charset="-79"/>
              </a:rPr>
              <a:t>ד</a:t>
            </a:r>
            <a:r>
              <a:rPr lang="he-IL" dirty="0" smtClean="0">
                <a:latin typeface="Calibri" pitchFamily="34" charset="0"/>
                <a:cs typeface="David" pitchFamily="34" charset="-79"/>
              </a:rPr>
              <a:t> </a:t>
            </a:r>
            <a:r>
              <a:rPr lang="he-IL" dirty="0">
                <a:latin typeface="Calibri" pitchFamily="34" charset="0"/>
                <a:cs typeface="David" pitchFamily="34" charset="-79"/>
              </a:rPr>
              <a:t>וַיִּשְׁמַע הָעָם אֶת-הַדָּבָר הָרָע הַזֶּה וַיִּתְאַבָּלוּ וְלֹא-שָׁתוּ אִישׁ עֶדְיוֹ עָלָיו. </a:t>
            </a:r>
            <a:endParaRPr lang="he-IL" dirty="0" smtClean="0">
              <a:latin typeface="Calibri" pitchFamily="34" charset="0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Calibri" pitchFamily="34" charset="0"/>
                <a:cs typeface="David" pitchFamily="34" charset="-79"/>
              </a:rPr>
              <a:t>ה</a:t>
            </a:r>
            <a:r>
              <a:rPr lang="he-IL" dirty="0" smtClean="0">
                <a:latin typeface="Calibri" pitchFamily="34" charset="0"/>
                <a:cs typeface="David" pitchFamily="34" charset="-79"/>
              </a:rPr>
              <a:t> </a:t>
            </a:r>
            <a:r>
              <a:rPr lang="he-IL" dirty="0">
                <a:latin typeface="Calibri" pitchFamily="34" charset="0"/>
                <a:cs typeface="David" pitchFamily="34" charset="-79"/>
              </a:rPr>
              <a:t>וַיֹּאמֶר יְהוָה אֶל-מֹשֶׁה אֱמֹר אֶל-בְּנֵי-יִשְׂרָאֵל אַתֶּם עַם-קְשֵׁה-עֹרֶף רֶגַע אֶחָד אֶעֱלֶה בְקִרְבְּךָ וְכִלִּיתִיךָ וְעַתָּה הוֹרֵד עֶדְיְךָ מֵעָלֶיךָ וְאֵדְעָה מָה אֶעֱשֶׂה-לָּךְ. </a:t>
            </a:r>
            <a:endParaRPr lang="he-IL" dirty="0" smtClean="0">
              <a:latin typeface="Calibri" pitchFamily="34" charset="0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Calibri" pitchFamily="34" charset="0"/>
                <a:cs typeface="David" pitchFamily="34" charset="-79"/>
              </a:rPr>
              <a:t>ו</a:t>
            </a:r>
            <a:r>
              <a:rPr lang="he-IL" dirty="0" smtClean="0">
                <a:latin typeface="Calibri" pitchFamily="34" charset="0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6"/>
                </a:solidFill>
                <a:latin typeface="Calibri" pitchFamily="34" charset="0"/>
                <a:cs typeface="David" pitchFamily="34" charset="-79"/>
              </a:rPr>
              <a:t>וַיִּתְנַצְּלוּ בְנֵי-יִשְׂרָאֵל אֶת-עֶדְיָם </a:t>
            </a:r>
            <a:r>
              <a:rPr lang="he-IL" dirty="0">
                <a:latin typeface="Calibri" pitchFamily="34" charset="0"/>
                <a:cs typeface="David" pitchFamily="34" charset="-79"/>
              </a:rPr>
              <a:t>מֵהַר חוֹרֵב. </a:t>
            </a:r>
            <a:endParaRPr lang="he-IL" dirty="0" smtClean="0">
              <a:latin typeface="Calibri" pitchFamily="34" charset="0"/>
              <a:cs typeface="David" pitchFamily="34" charset="-79"/>
            </a:endParaRPr>
          </a:p>
          <a:p>
            <a:pPr marL="0" indent="0" algn="l" rtl="0">
              <a:buNone/>
            </a:pPr>
            <a:endParaRPr lang="en-GB" b="1" u="sng" dirty="0" smtClean="0">
              <a:solidFill>
                <a:schemeClr val="accent4"/>
              </a:solidFill>
              <a:latin typeface="Calibri" pitchFamily="34" charset="0"/>
              <a:cs typeface="David" pitchFamily="34" charset="-79"/>
            </a:endParaRPr>
          </a:p>
          <a:p>
            <a:pPr marL="0" indent="0" algn="l" rtl="0">
              <a:buNone/>
            </a:pPr>
            <a:r>
              <a:rPr lang="en-GB" b="1" u="sng" dirty="0" smtClean="0">
                <a:solidFill>
                  <a:schemeClr val="accent4"/>
                </a:solidFill>
                <a:latin typeface="Calibri" pitchFamily="34" charset="0"/>
                <a:cs typeface="David" pitchFamily="34" charset="-79"/>
              </a:rPr>
              <a:t>God remains with Moshe but leaves the Nation</a:t>
            </a:r>
            <a:endParaRPr lang="he-IL" b="1" u="sng" dirty="0" smtClean="0">
              <a:solidFill>
                <a:schemeClr val="accent4"/>
              </a:solidFill>
              <a:latin typeface="Calibri" pitchFamily="34" charset="0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Calibri" pitchFamily="34" charset="0"/>
                <a:cs typeface="David" pitchFamily="34" charset="-79"/>
              </a:rPr>
              <a:t>ז</a:t>
            </a:r>
            <a:r>
              <a:rPr lang="he-IL" dirty="0" smtClean="0">
                <a:latin typeface="Calibri" pitchFamily="34" charset="0"/>
                <a:cs typeface="David" pitchFamily="34" charset="-79"/>
              </a:rPr>
              <a:t> </a:t>
            </a:r>
            <a:r>
              <a:rPr lang="he-IL" dirty="0">
                <a:latin typeface="Calibri" pitchFamily="34" charset="0"/>
                <a:cs typeface="David" pitchFamily="34" charset="-79"/>
              </a:rPr>
              <a:t>וּמֹשֶׁה יִקַּח אֶת-הָאֹהֶל </a:t>
            </a:r>
            <a:r>
              <a:rPr lang="he-IL" b="1" dirty="0">
                <a:solidFill>
                  <a:schemeClr val="accent4"/>
                </a:solidFill>
                <a:latin typeface="Calibri" pitchFamily="34" charset="0"/>
                <a:cs typeface="David" pitchFamily="34" charset="-79"/>
              </a:rPr>
              <a:t>וְנָטָה-לוֹ מִחוּץ לַמַּחֲנֶה הַרְחֵק מִן-הַמַּחֲנֶה</a:t>
            </a:r>
            <a:r>
              <a:rPr lang="he-IL" dirty="0">
                <a:latin typeface="Calibri" pitchFamily="34" charset="0"/>
                <a:cs typeface="David" pitchFamily="34" charset="-79"/>
              </a:rPr>
              <a:t> וְקָרָא לוֹ אֹהֶל מוֹעֵד וְהָיָה כָּל-מְבַקֵּשׁ יְהוָה יֵצֵא אֶל-אֹהֶל מוֹעֵד אֲשֶׁר מִחוּץ לַמַּחֲנֶה. </a:t>
            </a:r>
            <a:endParaRPr lang="he-IL" b="1" dirty="0">
              <a:latin typeface="Calibri" pitchFamily="34" charset="0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2234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“Herzl’s Dream”</a:t>
            </a:r>
            <a:endParaRPr lang="he-IL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0">
              <a:buNone/>
            </a:pPr>
            <a:r>
              <a:rPr lang="en-US" dirty="0"/>
              <a:t>If God commands Moshe to take Bnei Yisrael into Israel, but the Luchot remain broken, and He is not going to be with them- then – in essence:</a:t>
            </a:r>
          </a:p>
          <a:p>
            <a:pPr marL="0" indent="0" algn="ctr" rtl="0">
              <a:buNone/>
            </a:pPr>
            <a:r>
              <a:rPr lang="en-US" dirty="0"/>
              <a:t>Brit Avot will be fulfilled, but without </a:t>
            </a:r>
            <a:r>
              <a:rPr lang="en-US" dirty="0" smtClean="0"/>
              <a:t>Brit </a:t>
            </a:r>
            <a:r>
              <a:rPr lang="en-US" dirty="0"/>
              <a:t>Sinai</a:t>
            </a:r>
          </a:p>
          <a:p>
            <a:pPr marL="0" indent="0" algn="ctr" rtl="0">
              <a:buNone/>
            </a:pPr>
            <a:r>
              <a:rPr lang="en-US" dirty="0"/>
              <a:t>or a Jewish Nation- without “kedusha”!</a:t>
            </a:r>
          </a:p>
          <a:p>
            <a:pPr marL="0" indent="0" algn="l" rtl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350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rtl="0"/>
            <a:r>
              <a:rPr lang="en-GB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Moshe demands that God travel with them</a:t>
            </a:r>
            <a:endParaRPr lang="he-IL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יב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וַיֹּאמֶר מֹשֶׁה אֶל-יְהוָה, </a:t>
            </a:r>
            <a:r>
              <a:rPr lang="he-IL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רְאֵה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אַתָּה אֹמֵר אֵלַי הַעַל אֶת-הָעָם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הַזֶּה,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וְאַתָּה לֹא הוֹדַעְתַּנִי, אֵת אֲשֶׁר-תִּשְׁלַח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עִמִּי;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וְאַתָּה אָמַרְתָּ יְדַעְתִּיךָ בְשֵׁם, </a:t>
            </a:r>
            <a:r>
              <a:rPr lang="he-IL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וְגַם-מָצָאתָ חֵן בְּעֵינָי. </a:t>
            </a:r>
            <a:endParaRPr lang="en-US" b="1" dirty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יג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וְעַתָּה אִם-נָא מָצָאתִי חֵן בְּעֵינֶיךָ, הוֹדִעֵנִי נָא אֶת-דְּרָכֶךָ, וְאֵדָעֲךָ, לְמַעַן אֶמְצָא-חֵן בְּעֵינֶיךָ; </a:t>
            </a:r>
            <a:r>
              <a:rPr lang="he-IL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וּרְאֵה, כִּי עַמְּךָ הַגּוֹי </a:t>
            </a:r>
            <a:r>
              <a:rPr lang="he-IL" b="1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הַזֶּה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יד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וַיֹּאמַר: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פָּנַי יֵלֵכוּ, וַהֲנִחֹתִי לָךְ</a:t>
            </a:r>
            <a:r>
              <a:rPr lang="he-IL" dirty="0">
                <a:latin typeface="David" pitchFamily="34" charset="-79"/>
                <a:cs typeface="David" pitchFamily="34" charset="-79"/>
              </a:rPr>
              <a:t>.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טו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וַיֹּאמֶר, אֵלָיו: אִם-אֵין פָּנֶיךָ הֹלְכִים, אַל-תַּעֲלֵנוּ מִזֶּה.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טז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וּבַמֶּה יִוָּדַע אֵפוֹא, 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כִּי-מָצָאתִי חֵן בְּעֵינֶיךָ אֲנִי וְעַמֶּךָ-</a:t>
            </a:r>
            <a:r>
              <a:rPr lang="he-IL" dirty="0">
                <a:latin typeface="David" pitchFamily="34" charset="-79"/>
                <a:cs typeface="David" pitchFamily="34" charset="-79"/>
              </a:rPr>
              <a:t>-הֲלוֹא, בְּלֶכְתְּךָ עִמָּנוּ; וְנִפְלִינוּ, 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אֲנִי וְעַמְּךָ</a:t>
            </a:r>
            <a:r>
              <a:rPr lang="he-IL" dirty="0">
                <a:latin typeface="David" pitchFamily="34" charset="-79"/>
                <a:cs typeface="David" pitchFamily="34" charset="-79"/>
              </a:rPr>
              <a:t>, מִכָּל-הָעָם, אֲשֶׁר עַל-פְּנֵי הָאֲדָמָה.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2187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GB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“Catch 22”</a:t>
            </a:r>
            <a:endParaRPr lang="he-IL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 rtl="0">
              <a:buNone/>
            </a:pPr>
            <a:r>
              <a:rPr lang="en-GB" dirty="0" smtClean="0"/>
              <a:t>We reach an impasse…</a:t>
            </a:r>
          </a:p>
          <a:p>
            <a:pPr algn="l" rtl="0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v"/>
            </a:pPr>
            <a:r>
              <a:rPr lang="en-US" dirty="0">
                <a:solidFill>
                  <a:schemeClr val="accent2"/>
                </a:solidFill>
              </a:rPr>
              <a:t> Cannot return </a:t>
            </a:r>
            <a:r>
              <a:rPr lang="en-US" dirty="0" smtClean="0">
                <a:solidFill>
                  <a:schemeClr val="accent2"/>
                </a:solidFill>
              </a:rPr>
              <a:t>Shechina </a:t>
            </a:r>
            <a:r>
              <a:rPr lang="en-US" dirty="0">
                <a:solidFill>
                  <a:schemeClr val="accent2"/>
                </a:solidFill>
              </a:rPr>
              <a:t>according to the terms of </a:t>
            </a:r>
            <a:r>
              <a:rPr lang="en-US" b="1" dirty="0">
                <a:solidFill>
                  <a:schemeClr val="folHlink"/>
                </a:solidFill>
              </a:rPr>
              <a:t>Brit Sinai</a:t>
            </a:r>
            <a:r>
              <a:rPr lang="en-US" dirty="0">
                <a:solidFill>
                  <a:schemeClr val="accent2"/>
                </a:solidFill>
              </a:rPr>
              <a:t> -  the people would not survive </a:t>
            </a:r>
          </a:p>
          <a:p>
            <a:pPr algn="l" rtl="0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v"/>
            </a:pPr>
            <a:r>
              <a:rPr lang="en-US" dirty="0">
                <a:solidFill>
                  <a:schemeClr val="accent2"/>
                </a:solidFill>
              </a:rPr>
              <a:t> Cannot leave Bnei Yisrael in the desert - </a:t>
            </a:r>
            <a:r>
              <a:rPr lang="en-US" b="1" dirty="0">
                <a:solidFill>
                  <a:schemeClr val="folHlink"/>
                </a:solidFill>
              </a:rPr>
              <a:t>Brit Avot</a:t>
            </a:r>
            <a:r>
              <a:rPr lang="en-US" dirty="0">
                <a:solidFill>
                  <a:schemeClr val="accent2"/>
                </a:solidFill>
              </a:rPr>
              <a:t> must be fulfilled</a:t>
            </a:r>
          </a:p>
          <a:p>
            <a:pPr algn="l" rtl="0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v"/>
            </a:pPr>
            <a:r>
              <a:rPr lang="en-US" dirty="0">
                <a:solidFill>
                  <a:schemeClr val="accent2"/>
                </a:solidFill>
              </a:rPr>
              <a:t> Yet, Moshe will not lead them out of the desert </a:t>
            </a:r>
            <a:r>
              <a:rPr lang="en-US" i="1" dirty="0">
                <a:solidFill>
                  <a:schemeClr val="accent2"/>
                </a:solidFill>
              </a:rPr>
              <a:t>unless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folHlink"/>
                </a:solidFill>
              </a:rPr>
              <a:t>Brit Sinai</a:t>
            </a:r>
            <a:r>
              <a:rPr lang="en-US" dirty="0">
                <a:solidFill>
                  <a:schemeClr val="accent2"/>
                </a:solidFill>
              </a:rPr>
              <a:t> is returned</a:t>
            </a:r>
          </a:p>
          <a:p>
            <a:pPr marL="0" indent="0" algn="l" rtl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4463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pPr algn="l" rtl="0"/>
            <a:r>
              <a:rPr lang="en-GB" dirty="0" smtClean="0"/>
              <a:t>The Solution…</a:t>
            </a:r>
            <a:endParaRPr lang="he-IL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31640" y="2132856"/>
            <a:ext cx="6400800" cy="3312368"/>
          </a:xfrm>
        </p:spPr>
        <p:txBody>
          <a:bodyPr>
            <a:noAutofit/>
          </a:bodyPr>
          <a:lstStyle/>
          <a:p>
            <a:pPr rtl="0"/>
            <a:r>
              <a:rPr lang="en-GB" sz="6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Middot HaRachamim</a:t>
            </a:r>
            <a:endParaRPr lang="he-IL" sz="66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07504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‘New Deal’ – Middot HaRachamim</a:t>
            </a:r>
            <a:endParaRPr lang="he-IL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15000"/>
              </a:lnSpc>
              <a:buNone/>
            </a:pPr>
            <a:r>
              <a:rPr lang="he-IL" sz="2400" b="1" dirty="0">
                <a:latin typeface="David" pitchFamily="34" charset="-79"/>
                <a:ea typeface="Calibri"/>
                <a:cs typeface="David" pitchFamily="34" charset="-79"/>
              </a:rPr>
              <a:t>יז</a:t>
            </a:r>
            <a:r>
              <a:rPr lang="he-IL" sz="2400" dirty="0">
                <a:latin typeface="David" pitchFamily="34" charset="-79"/>
                <a:ea typeface="Calibri"/>
                <a:cs typeface="David" pitchFamily="34" charset="-79"/>
              </a:rPr>
              <a:t> וַיֹּאמֶר יְהוָה אֶל-מֹשֶׁה, גַּם אֶת-הַדָּבָר הַזֶּה אֲשֶׁר דִּבַּרְתָּ אֶעֱשֶׂה: כִּי-מָצָאתָ חֵן בְּעֵינַי, וָאֵדָעֲךָ בְּשֵׁם. </a:t>
            </a:r>
            <a:endParaRPr lang="en-US" sz="2400" dirty="0">
              <a:latin typeface="David" pitchFamily="34" charset="-79"/>
              <a:ea typeface="Calibri"/>
              <a:cs typeface="David" pitchFamily="34" charset="-79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sz="2400" b="1" dirty="0">
                <a:latin typeface="David" pitchFamily="34" charset="-79"/>
                <a:ea typeface="Calibri"/>
                <a:cs typeface="David" pitchFamily="34" charset="-79"/>
              </a:rPr>
              <a:t>יח</a:t>
            </a:r>
            <a:r>
              <a:rPr lang="he-IL" sz="2400" dirty="0">
                <a:latin typeface="David" pitchFamily="34" charset="-79"/>
                <a:ea typeface="Calibri"/>
                <a:cs typeface="David" pitchFamily="34" charset="-79"/>
              </a:rPr>
              <a:t> וַיֹּאמַר: הַרְאֵנִי נָא, אֶת-כְּבֹדֶךָ.</a:t>
            </a:r>
            <a:endParaRPr lang="en-US" sz="2400" dirty="0">
              <a:latin typeface="David" pitchFamily="34" charset="-79"/>
              <a:ea typeface="Calibri"/>
              <a:cs typeface="David" pitchFamily="34" charset="-79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en-GB" sz="2400" dirty="0" smtClean="0">
                <a:latin typeface="David" pitchFamily="34" charset="-79"/>
                <a:ea typeface="Calibri"/>
                <a:cs typeface="David" pitchFamily="34" charset="-79"/>
              </a:rPr>
              <a:t> </a:t>
            </a:r>
            <a:r>
              <a:rPr lang="he-IL" sz="2400" b="1" dirty="0">
                <a:latin typeface="David" pitchFamily="34" charset="-79"/>
                <a:ea typeface="Calibri"/>
                <a:cs typeface="David" pitchFamily="34" charset="-79"/>
              </a:rPr>
              <a:t>יט</a:t>
            </a:r>
            <a:r>
              <a:rPr lang="he-IL" sz="2400" dirty="0">
                <a:latin typeface="David" pitchFamily="34" charset="-79"/>
                <a:ea typeface="Calibri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5"/>
                </a:solidFill>
                <a:latin typeface="David" pitchFamily="34" charset="-79"/>
                <a:ea typeface="Calibri"/>
                <a:cs typeface="David" pitchFamily="34" charset="-79"/>
              </a:rPr>
              <a:t>וַיֹּאמֶר, אֲנִי אַעֲבִיר כָּל-טוּבִי עַל-פָּנֶיךָ, וְקָרָאתִי בְשֵׁם יְהוָה, לְפָנֶיךָ; וְחַנֹּתִי אֶת-אֲשֶׁר אָחֹן, וְרִחַמְתִּי אֶת-אֲשֶׁר אֲרַחֵם.</a:t>
            </a:r>
            <a:endParaRPr lang="en-US" sz="2400" b="1" dirty="0">
              <a:solidFill>
                <a:schemeClr val="accent5"/>
              </a:solidFill>
              <a:latin typeface="David" pitchFamily="34" charset="-79"/>
              <a:ea typeface="Calibri"/>
              <a:cs typeface="David" pitchFamily="34" charset="-79"/>
            </a:endParaRPr>
          </a:p>
          <a:p>
            <a:pPr marL="0" indent="0" algn="r">
              <a:lnSpc>
                <a:spcPct val="115000"/>
              </a:lnSpc>
              <a:spcAft>
                <a:spcPts val="0"/>
              </a:spcAft>
              <a:buNone/>
            </a:pPr>
            <a:r>
              <a:rPr lang="he-IL" sz="2400" b="1" dirty="0" smtClean="0">
                <a:latin typeface="David" pitchFamily="34" charset="-79"/>
                <a:ea typeface="Calibri"/>
                <a:cs typeface="David" pitchFamily="34" charset="-79"/>
              </a:rPr>
              <a:t>כ</a:t>
            </a:r>
            <a:r>
              <a:rPr lang="he-IL" sz="2400" dirty="0" smtClean="0">
                <a:latin typeface="David" pitchFamily="34" charset="-79"/>
                <a:ea typeface="Calibri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ea typeface="Calibri"/>
                <a:cs typeface="David" pitchFamily="34" charset="-79"/>
              </a:rPr>
              <a:t>וַיֹּאמֶר, לֹא תוּכַל לִרְאֹת אֶת-פָּנָי: כִּי לֹא-יִרְאַנִי הָאָדָם, וָחָי. </a:t>
            </a:r>
            <a:endParaRPr lang="en-US" sz="2400" dirty="0">
              <a:latin typeface="David" pitchFamily="34" charset="-79"/>
              <a:ea typeface="Calibri"/>
              <a:cs typeface="David" pitchFamily="34" charset="-79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sz="2400" b="1" dirty="0" smtClean="0">
                <a:latin typeface="David" pitchFamily="34" charset="-79"/>
                <a:ea typeface="Calibri"/>
                <a:cs typeface="David" pitchFamily="34" charset="-79"/>
              </a:rPr>
              <a:t>כא</a:t>
            </a:r>
            <a:r>
              <a:rPr lang="he-IL" sz="2400" dirty="0" smtClean="0">
                <a:latin typeface="David" pitchFamily="34" charset="-79"/>
                <a:ea typeface="Calibri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ea typeface="Calibri"/>
                <a:cs typeface="David" pitchFamily="34" charset="-79"/>
              </a:rPr>
              <a:t>וַיֹּאמֶר יְהוָה, הִנֵּה מָקוֹם אִתִּי; וְנִצַּבְתָּ, עַל-הַצּוּר. </a:t>
            </a:r>
            <a:endParaRPr lang="en-US" sz="2400" dirty="0">
              <a:latin typeface="David" pitchFamily="34" charset="-79"/>
              <a:ea typeface="Calibri"/>
              <a:cs typeface="David" pitchFamily="34" charset="-79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sz="2400" b="1" dirty="0">
                <a:latin typeface="David" pitchFamily="34" charset="-79"/>
                <a:ea typeface="Calibri"/>
                <a:cs typeface="David" pitchFamily="34" charset="-79"/>
              </a:rPr>
              <a:t>כב</a:t>
            </a:r>
            <a:r>
              <a:rPr lang="he-IL" sz="2400" dirty="0">
                <a:latin typeface="David" pitchFamily="34" charset="-79"/>
                <a:ea typeface="Calibri"/>
                <a:cs typeface="David" pitchFamily="34" charset="-79"/>
              </a:rPr>
              <a:t> וְהָיָה בַּעֲבֹר כְּבֹדִי, וְשַׂמְתִּיךָ בְּנִקְרַת הַצּוּר; וְשַׂכֹּתִי כַפִּי עָלֶיךָ, עַד-עָבְרִי.</a:t>
            </a:r>
            <a:endParaRPr lang="en-US" sz="2400" dirty="0">
              <a:latin typeface="David" pitchFamily="34" charset="-79"/>
              <a:ea typeface="Calibri"/>
              <a:cs typeface="David" pitchFamily="34" charset="-79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e-IL" sz="2400" b="1" dirty="0">
                <a:latin typeface="David" pitchFamily="34" charset="-79"/>
                <a:ea typeface="Calibri"/>
                <a:cs typeface="David" pitchFamily="34" charset="-79"/>
              </a:rPr>
              <a:t>כג</a:t>
            </a:r>
            <a:r>
              <a:rPr lang="he-IL" sz="2400" dirty="0">
                <a:latin typeface="David" pitchFamily="34" charset="-79"/>
                <a:ea typeface="Calibri"/>
                <a:cs typeface="David" pitchFamily="34" charset="-79"/>
              </a:rPr>
              <a:t> וַהֲסִרֹתִי, אֶת-כַּפִּי, וְרָאִיתָ, אֶת-אֲחֹרָי; וּפָנַי, לֹא יֵרָאוּ</a:t>
            </a:r>
            <a:r>
              <a:rPr lang="he-IL" sz="2400" dirty="0" smtClean="0">
                <a:latin typeface="David" pitchFamily="34" charset="-79"/>
                <a:ea typeface="Calibri"/>
                <a:cs typeface="David" pitchFamily="34" charset="-79"/>
              </a:rPr>
              <a:t>.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94142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GB" sz="4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Magic </a:t>
            </a:r>
            <a:r>
              <a:rPr lang="en-GB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GB" sz="4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ormula or the Essence of Prayer? </a:t>
            </a:r>
            <a:endParaRPr lang="en-US" sz="40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he-IL" sz="4800" b="1" dirty="0">
                <a:solidFill>
                  <a:schemeClr val="accent5"/>
                </a:solidFill>
                <a:latin typeface="Times New Roman"/>
                <a:cs typeface="SBL Hebrew"/>
              </a:rPr>
              <a:t>מסכת ראש השנה פרק א</a:t>
            </a:r>
            <a:endParaRPr lang="en-US" sz="5400" b="1" dirty="0">
              <a:solidFill>
                <a:schemeClr val="accent5"/>
              </a:solidFill>
              <a:latin typeface="Times New Roman"/>
            </a:endParaRPr>
          </a:p>
          <a:p>
            <a:pPr marL="0" indent="0">
              <a:buNone/>
            </a:pPr>
            <a:r>
              <a:rPr lang="he-IL" sz="4800" b="1" dirty="0">
                <a:solidFill>
                  <a:srgbClr val="314B77"/>
                </a:solidFill>
                <a:latin typeface="Times New Roman"/>
                <a:ea typeface="Times New Roman"/>
                <a:cs typeface="SBL Hebrew"/>
              </a:rPr>
              <a:t>דף יז, ב גמרא</a:t>
            </a:r>
            <a:r>
              <a:rPr lang="he-IL" sz="4800" dirty="0">
                <a:solidFill>
                  <a:srgbClr val="314B77"/>
                </a:solidFill>
                <a:latin typeface="Times New Roman"/>
                <a:ea typeface="Times New Roman"/>
                <a:cs typeface="SBL Hebrew"/>
              </a:rPr>
              <a:t>  ... "ויעבור ה' על פניו ויקרא" (</a:t>
            </a:r>
            <a:r>
              <a:rPr lang="en-US" sz="4800" dirty="0">
                <a:solidFill>
                  <a:srgbClr val="314B77"/>
                </a:solidFill>
                <a:latin typeface="SBL Hebrew"/>
                <a:ea typeface="Times New Roman"/>
              </a:rPr>
              <a:t>24:6</a:t>
            </a:r>
            <a:r>
              <a:rPr lang="he-IL" sz="4800" dirty="0">
                <a:solidFill>
                  <a:srgbClr val="314B77"/>
                </a:solidFill>
                <a:latin typeface="Times New Roman"/>
                <a:ea typeface="Times New Roman"/>
                <a:cs typeface="SBL Hebrew"/>
              </a:rPr>
              <a:t>) א"ר יוחנן אלמלא מקרא כתוב אי אפשר לאומרו - מלמד שנתעטף הקב"ה כשליח צבור, והראה לו למשה סדר תפלה. אמר לו: כל זמן שישראל חוטאין - יעשו לפני כסדר הזה, ואני מוחל להם.</a:t>
            </a:r>
            <a:endParaRPr lang="en-US" sz="4400" dirty="0">
              <a:solidFill>
                <a:srgbClr val="314B77"/>
              </a:solidFill>
              <a:latin typeface="Times New Roman"/>
              <a:ea typeface="Times New Roman"/>
            </a:endParaRPr>
          </a:p>
          <a:p>
            <a:pPr marL="0" indent="0" algn="l" rtl="0">
              <a:lnSpc>
                <a:spcPct val="110000"/>
              </a:lnSpc>
              <a:buNone/>
            </a:pPr>
            <a:endParaRPr lang="en-US" dirty="0" smtClean="0">
              <a:solidFill>
                <a:srgbClr val="314B77"/>
              </a:solidFill>
              <a:latin typeface="Comic Sans MS"/>
              <a:ea typeface="Times New Roman"/>
            </a:endParaRPr>
          </a:p>
          <a:p>
            <a:pPr marL="0" indent="0" algn="l" rtl="0">
              <a:lnSpc>
                <a:spcPct val="110000"/>
              </a:lnSpc>
              <a:buNone/>
            </a:pPr>
            <a:r>
              <a:rPr lang="en-US" dirty="0" smtClean="0">
                <a:solidFill>
                  <a:srgbClr val="314B77"/>
                </a:solidFill>
                <a:latin typeface="Comic Sans MS"/>
                <a:ea typeface="Times New Roman"/>
              </a:rPr>
              <a:t>Rav </a:t>
            </a:r>
            <a:r>
              <a:rPr lang="en-US" dirty="0">
                <a:solidFill>
                  <a:srgbClr val="314B77"/>
                </a:solidFill>
                <a:latin typeface="Comic Sans MS"/>
                <a:ea typeface="Times New Roman"/>
              </a:rPr>
              <a:t>Yochanan said -  Were it not written in the text, it would be impossible for us to say such a thing - This verse teaches us that God wrapped Himself like a "shliach tzibur" and showed Moshe the order of prayer.  He explained to him, that anytime when Israel sins, they should 'pray in this order' [i.e. recite these 13 attributes] - and I will forgive them.  </a:t>
            </a:r>
            <a:endParaRPr lang="en-US" dirty="0" smtClean="0">
              <a:solidFill>
                <a:srgbClr val="314B77"/>
              </a:solidFill>
              <a:latin typeface="Comic Sans MS"/>
              <a:ea typeface="Times New Roman"/>
            </a:endParaRPr>
          </a:p>
          <a:p>
            <a:pPr marL="0" indent="0" algn="l" rtl="0">
              <a:lnSpc>
                <a:spcPct val="110000"/>
              </a:lnSpc>
              <a:buNone/>
            </a:pPr>
            <a:r>
              <a:rPr lang="en-US" dirty="0" smtClean="0">
                <a:solidFill>
                  <a:srgbClr val="314B77"/>
                </a:solidFill>
                <a:latin typeface="Comic Sans MS"/>
                <a:ea typeface="Times New Roman"/>
              </a:rPr>
              <a:t>[</a:t>
            </a:r>
            <a:r>
              <a:rPr lang="en-US" dirty="0">
                <a:solidFill>
                  <a:srgbClr val="314B77"/>
                </a:solidFill>
                <a:latin typeface="Comic Sans MS"/>
                <a:ea typeface="Times New Roman"/>
              </a:rPr>
              <a:t>Tractate Rosh </a:t>
            </a:r>
            <a:r>
              <a:rPr lang="en-US" dirty="0" smtClean="0">
                <a:solidFill>
                  <a:srgbClr val="314B77"/>
                </a:solidFill>
                <a:latin typeface="Comic Sans MS"/>
                <a:ea typeface="Times New Roman"/>
              </a:rPr>
              <a:t>Hashana </a:t>
            </a:r>
            <a:r>
              <a:rPr lang="en-US" dirty="0">
                <a:solidFill>
                  <a:srgbClr val="314B77"/>
                </a:solidFill>
                <a:latin typeface="Comic Sans MS"/>
                <a:ea typeface="Times New Roman"/>
              </a:rPr>
              <a:t>17b]</a:t>
            </a:r>
            <a:endParaRPr lang="en-US" sz="4400" dirty="0">
              <a:solidFill>
                <a:srgbClr val="314B77"/>
              </a:solidFill>
              <a:latin typeface="Times New Roman"/>
              <a:ea typeface="Times New Roman"/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3830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Middot HaRachamim </a:t>
            </a:r>
            <a:br>
              <a:rPr lang="en-GB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Allowing the Impossible</a:t>
            </a:r>
            <a:endParaRPr lang="he-IL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rtl="0">
              <a:buNone/>
            </a:pPr>
            <a:r>
              <a:rPr lang="en-GB" dirty="0" smtClean="0">
                <a:solidFill>
                  <a:schemeClr val="tx1"/>
                </a:solidFill>
              </a:rPr>
              <a:t>God can now dwell with the people even though they may be undeserving. </a:t>
            </a:r>
            <a:endParaRPr lang="he-I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83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896144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new covenant is </a:t>
            </a:r>
            <a:r>
              <a:rPr lang="en-US" sz="4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required</a:t>
            </a:r>
            <a:endParaRPr lang="en-US" sz="40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457200" y="2420888"/>
            <a:ext cx="8345488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/>
            <a:r>
              <a:rPr lang="he-IL" sz="2400" b="1" dirty="0" smtClean="0">
                <a:cs typeface="David" pitchFamily="2" charset="-79"/>
              </a:rPr>
              <a:t>פרק לד</a:t>
            </a:r>
          </a:p>
          <a:p>
            <a:pPr algn="r" rtl="1"/>
            <a:r>
              <a:rPr lang="he-IL" sz="2400" b="1" dirty="0" smtClean="0">
                <a:cs typeface="David" pitchFamily="2" charset="-79"/>
              </a:rPr>
              <a:t>א</a:t>
            </a:r>
            <a:r>
              <a:rPr lang="he-IL" sz="2400" dirty="0" smtClean="0">
                <a:cs typeface="David" pitchFamily="2" charset="-79"/>
              </a:rPr>
              <a:t> </a:t>
            </a:r>
            <a:r>
              <a:rPr lang="he-IL" sz="2400" dirty="0">
                <a:cs typeface="David" pitchFamily="2" charset="-79"/>
              </a:rPr>
              <a:t>וַיֹּאמֶר יְהוָה אֶל-מֹשֶׁה, פְּסָל-לְךָ שְׁנֵי-לֻחֹת אֲבָנִים כָּרִאשֹׁנִים; וְכָתַבְתִּי, עַל-הַלֻּחֹת, אֶת-הַדְּבָרִים, אֲשֶׁר הָיוּ עַל-הַלֻּחֹת הָרִאשֹׁנִים אֲשֶׁר שִׁבַּרְתָּ.  </a:t>
            </a:r>
            <a:endParaRPr lang="he-IL" sz="2400" dirty="0" smtClean="0">
              <a:cs typeface="David" pitchFamily="2" charset="-79"/>
            </a:endParaRPr>
          </a:p>
          <a:p>
            <a:pPr algn="r" rtl="1"/>
            <a:r>
              <a:rPr lang="he-IL" sz="2400" b="1" dirty="0" smtClean="0">
                <a:cs typeface="David" pitchFamily="2" charset="-79"/>
              </a:rPr>
              <a:t>ב </a:t>
            </a:r>
            <a:r>
              <a:rPr lang="he-IL" sz="2400" dirty="0">
                <a:cs typeface="David" pitchFamily="2" charset="-79"/>
              </a:rPr>
              <a:t>וֶהְיֵה נָכוֹן, לַבֹּקֶר; וְעָלִיתָ בַבֹּקֶר אֶל-הַר סִינַי, וְנִצַּבְתָּ לִי שָׁם עַל-רֹאשׁ הָהָר.  </a:t>
            </a:r>
            <a:endParaRPr lang="he-IL" sz="2400" dirty="0" smtClean="0">
              <a:cs typeface="David" pitchFamily="2" charset="-79"/>
            </a:endParaRPr>
          </a:p>
          <a:p>
            <a:pPr algn="r" rtl="1"/>
            <a:r>
              <a:rPr lang="he-IL" sz="2400" b="1" dirty="0" smtClean="0">
                <a:cs typeface="David" pitchFamily="2" charset="-79"/>
              </a:rPr>
              <a:t>ג</a:t>
            </a:r>
            <a:r>
              <a:rPr lang="he-IL" sz="2400" dirty="0" smtClean="0">
                <a:cs typeface="David" pitchFamily="2" charset="-79"/>
              </a:rPr>
              <a:t> </a:t>
            </a:r>
            <a:r>
              <a:rPr lang="he-IL" sz="2400" dirty="0">
                <a:cs typeface="David" pitchFamily="2" charset="-79"/>
              </a:rPr>
              <a:t>וְאִישׁ לֹא-יַעֲלֶה עִמָּךְ, וְגַם-אִישׁ אַל-יֵרָא בְּכָל-הָהָר; גַּם-הַצֹּאן וְהַבָּקָר אַל-יִרְעוּ, אֶל-מוּל הָהָר הַהוּא.  </a:t>
            </a:r>
            <a:endParaRPr lang="he-IL" sz="2400" dirty="0" smtClean="0">
              <a:cs typeface="David" pitchFamily="2" charset="-79"/>
            </a:endParaRPr>
          </a:p>
          <a:p>
            <a:pPr algn="r" rtl="1"/>
            <a:r>
              <a:rPr lang="he-IL" sz="2400" b="1" dirty="0" smtClean="0">
                <a:cs typeface="David" pitchFamily="2" charset="-79"/>
              </a:rPr>
              <a:t>ד</a:t>
            </a:r>
            <a:r>
              <a:rPr lang="he-IL" sz="2400" dirty="0" smtClean="0">
                <a:cs typeface="David" pitchFamily="2" charset="-79"/>
              </a:rPr>
              <a:t> </a:t>
            </a:r>
            <a:r>
              <a:rPr lang="he-IL" sz="2400" dirty="0">
                <a:cs typeface="David" pitchFamily="2" charset="-79"/>
              </a:rPr>
              <a:t>וַיִּפְסֹל שְׁנֵי-לֻחֹת אֲבָנִים כָּרִאשֹׁנִים, וַיַּשְׁכֵּם מֹשֶׁה בַבֹּקֶר וַיַּעַל אֶל-הַר סִינַי, כַּאֲשֶׁר צִוָּה יְהוָה, אֹתוֹ; וַיִּקַּח בְּיָדוֹ, שְׁנֵי לֻחֹת אֲבָנִים. </a:t>
            </a:r>
            <a:endParaRPr lang="he-IL" sz="2400" dirty="0" smtClean="0">
              <a:cs typeface="David" pitchFamily="2" charset="-79"/>
            </a:endParaRPr>
          </a:p>
          <a:p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ה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וַיֵּרֶד יְהוָה בֶּעָנָן, וַיִּתְיַצֵּב עִמּוֹ שָׁם; וַיִּקְרָא בְשֵׁם, יְהוָה. </a:t>
            </a:r>
            <a:endParaRPr lang="en-US" sz="2400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457200" y="1562472"/>
            <a:ext cx="8153400" cy="858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 rtl="0"/>
            <a:r>
              <a:rPr lang="en-US" sz="2800" dirty="0" smtClean="0">
                <a:solidFill>
                  <a:schemeClr val="accent5"/>
                </a:solidFill>
              </a:rPr>
              <a:t>Re-establishing Brit Sinai:</a:t>
            </a:r>
            <a:endParaRPr lang="en-US" sz="28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103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786210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dirty="0">
                <a:solidFill>
                  <a:schemeClr val="accent5"/>
                </a:solidFill>
              </a:rPr>
              <a:t>Mitzvot remain the same, but the attributes must change – the new </a:t>
            </a:r>
            <a:r>
              <a:rPr lang="en-US" dirty="0" smtClean="0">
                <a:solidFill>
                  <a:schemeClr val="accent5"/>
                </a:solidFill>
              </a:rPr>
              <a:t>‘amendment’: </a:t>
            </a:r>
            <a:r>
              <a:rPr lang="en-US" dirty="0">
                <a:solidFill>
                  <a:schemeClr val="accent5"/>
                </a:solidFill>
              </a:rPr>
              <a:t/>
            </a:r>
            <a:br>
              <a:rPr lang="en-US" dirty="0">
                <a:solidFill>
                  <a:schemeClr val="accent5"/>
                </a:solidFill>
              </a:rPr>
            </a:br>
            <a:endParaRPr lang="he-IL" dirty="0"/>
          </a:p>
        </p:txBody>
      </p:sp>
      <p:sp>
        <p:nvSpPr>
          <p:cNvPr id="5" name="Text Box 8"/>
          <p:cNvSpPr txBox="1">
            <a:spLocks noGrp="1" noChangeArrowheads="1"/>
          </p:cNvSpPr>
          <p:nvPr>
            <p:ph idx="1"/>
          </p:nvPr>
        </p:nvSpPr>
        <p:spPr bwMode="auto">
          <a:xfrm>
            <a:off x="467544" y="2924944"/>
            <a:ext cx="8229600" cy="2653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ו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וַיַּעֲבֹר יְהוָה עַל-פָּנָיו, וַיִּקְרָא, יְהוָה יְהוָה, אֵל רַחוּם וְחַנּוּן--אֶרֶךְ אַפַּיִם, וְרַב-חֶסֶד וֶאֱמֶת.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ז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נֹצֵר חֶסֶד לָאֲלָפִים, נֹשֵׂא עָו‍ֹן וָפֶשַׁע וְחַטָּאָה; וְנַקֵּה, לֹא יְנַקֶּה--פֹּקֵד עֲו‍ֹן אָבוֹת עַל-בָּנִים וְעַל-בְּנֵי בָנִים, עַל-שִׁלֵּשִׁים וְעַל-רִבֵּעִים. </a:t>
            </a:r>
            <a:endParaRPr lang="en-GB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49604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GB" sz="5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Din to Rachamim</a:t>
            </a:r>
            <a:endParaRPr lang="he-IL" sz="54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412776"/>
            <a:ext cx="4040188" cy="639762"/>
          </a:xfrm>
        </p:spPr>
        <p:txBody>
          <a:bodyPr/>
          <a:lstStyle/>
          <a:p>
            <a:pPr algn="ctr" rtl="0"/>
            <a:r>
              <a:rPr lang="en-GB" u="sng" dirty="0" smtClean="0"/>
              <a:t>The First Luchot</a:t>
            </a:r>
            <a:endParaRPr lang="he-IL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he-IL" dirty="0">
                <a:cs typeface="David" pitchFamily="2" charset="-79"/>
              </a:rPr>
              <a:t>כִּי אָנֹכִי יְהוָה אֱלֹהֶיךָ, </a:t>
            </a:r>
            <a:r>
              <a:rPr lang="he-IL" b="1" dirty="0">
                <a:solidFill>
                  <a:srgbClr val="FF0000"/>
                </a:solidFill>
                <a:cs typeface="David" pitchFamily="2" charset="-79"/>
              </a:rPr>
              <a:t>אֵל קַנָּא</a:t>
            </a:r>
            <a:r>
              <a:rPr lang="en-US" dirty="0">
                <a:cs typeface="David" pitchFamily="2" charset="-79"/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dirty="0">
                <a:cs typeface="David" pitchFamily="2" charset="-79"/>
              </a:rPr>
              <a:t>--</a:t>
            </a:r>
            <a:r>
              <a:rPr lang="he-IL" b="1" dirty="0">
                <a:solidFill>
                  <a:schemeClr val="hlink"/>
                </a:solidFill>
                <a:cs typeface="David" pitchFamily="2" charset="-79"/>
              </a:rPr>
              <a:t>פֹּקֵד עֲו</a:t>
            </a:r>
            <a:r>
              <a:rPr lang="he-IL" b="1" dirty="0">
                <a:solidFill>
                  <a:schemeClr val="hlink"/>
                </a:solidFill>
              </a:rPr>
              <a:t>‍</a:t>
            </a:r>
            <a:r>
              <a:rPr lang="he-IL" b="1" dirty="0">
                <a:solidFill>
                  <a:schemeClr val="hlink"/>
                </a:solidFill>
                <a:cs typeface="David" pitchFamily="2" charset="-79"/>
              </a:rPr>
              <a:t>ֹן אָבֹת עַל-בָּנִים עַל-שִׁלֵּשִׁים וְעַל-רִבֵּעִים, לְשֹׂנְאָי</a:t>
            </a:r>
            <a:r>
              <a:rPr lang="en-US" dirty="0">
                <a:cs typeface="David" pitchFamily="2" charset="-79"/>
              </a:rPr>
              <a:t>. </a:t>
            </a:r>
          </a:p>
          <a:p>
            <a:pPr>
              <a:spcBef>
                <a:spcPts val="0"/>
              </a:spcBef>
            </a:pPr>
            <a:r>
              <a:rPr lang="he-IL" b="1" dirty="0">
                <a:solidFill>
                  <a:schemeClr val="folHlink"/>
                </a:solidFill>
                <a:cs typeface="David" pitchFamily="2" charset="-79"/>
              </a:rPr>
              <a:t>וְעֹשֶׂה חֶסֶד</a:t>
            </a:r>
            <a:r>
              <a:rPr lang="he-IL" dirty="0">
                <a:cs typeface="David" pitchFamily="2" charset="-79"/>
              </a:rPr>
              <a:t>, לַאֲלָפִים--</a:t>
            </a:r>
            <a:r>
              <a:rPr lang="he-IL" b="1" dirty="0">
                <a:solidFill>
                  <a:schemeClr val="folHlink"/>
                </a:solidFill>
                <a:cs typeface="David" pitchFamily="2" charset="-79"/>
              </a:rPr>
              <a:t>לְאֹהֲבַי,</a:t>
            </a:r>
            <a:r>
              <a:rPr lang="he-IL" dirty="0">
                <a:cs typeface="David" pitchFamily="2" charset="-79"/>
              </a:rPr>
              <a:t> וּלְשֹׁמְרֵי מִצְו</a:t>
            </a:r>
            <a:r>
              <a:rPr lang="he-IL" dirty="0"/>
              <a:t>‍</a:t>
            </a:r>
            <a:r>
              <a:rPr lang="he-IL" dirty="0">
                <a:cs typeface="David" pitchFamily="2" charset="-79"/>
              </a:rPr>
              <a:t>ֹתָי</a:t>
            </a:r>
            <a:r>
              <a:rPr lang="en-US" dirty="0">
                <a:cs typeface="David" pitchFamily="2" charset="-79"/>
              </a:rPr>
              <a:t> </a:t>
            </a:r>
          </a:p>
          <a:p>
            <a:pPr>
              <a:spcBef>
                <a:spcPts val="0"/>
              </a:spcBef>
            </a:pPr>
            <a:r>
              <a:rPr lang="he-IL" dirty="0">
                <a:cs typeface="David" pitchFamily="2" charset="-79"/>
              </a:rPr>
              <a:t>כִּי </a:t>
            </a:r>
            <a:r>
              <a:rPr lang="he-IL" b="1" dirty="0">
                <a:solidFill>
                  <a:srgbClr val="008000"/>
                </a:solidFill>
                <a:cs typeface="David" pitchFamily="2" charset="-79"/>
              </a:rPr>
              <a:t>לֹא יְנַקֶּה יְהוָה,</a:t>
            </a:r>
            <a:r>
              <a:rPr lang="he-IL" dirty="0">
                <a:cs typeface="David" pitchFamily="2" charset="-79"/>
              </a:rPr>
              <a:t> אֵת אֲשֶׁר-יִשָּׂא אֶת-שְׁמוֹ לַשָּׁוְא</a:t>
            </a:r>
            <a:r>
              <a:rPr lang="en-US" dirty="0">
                <a:cs typeface="David" pitchFamily="2" charset="-79"/>
              </a:rPr>
              <a:t> </a:t>
            </a:r>
          </a:p>
          <a:p>
            <a:pPr>
              <a:spcBef>
                <a:spcPts val="0"/>
              </a:spcBef>
            </a:pPr>
            <a:r>
              <a:rPr lang="he-IL" dirty="0">
                <a:cs typeface="David" pitchFamily="2" charset="-79"/>
              </a:rPr>
              <a:t>כִּי </a:t>
            </a:r>
            <a:r>
              <a:rPr lang="he-IL" b="1" dirty="0">
                <a:solidFill>
                  <a:srgbClr val="CC0099"/>
                </a:solidFill>
                <a:cs typeface="David" pitchFamily="2" charset="-79"/>
              </a:rPr>
              <a:t>לֹא יִשָּׂא לְפִשְׁעֲכֶם</a:t>
            </a:r>
            <a:r>
              <a:rPr lang="he-IL" dirty="0">
                <a:cs typeface="David" pitchFamily="2" charset="-79"/>
              </a:rPr>
              <a:t>, כִּי שְׁמִי בְּקִרְבּוֹ</a:t>
            </a:r>
            <a:r>
              <a:rPr lang="en-US" dirty="0">
                <a:cs typeface="David" pitchFamily="2" charset="-79"/>
              </a:rPr>
              <a:t> </a:t>
            </a:r>
          </a:p>
          <a:p>
            <a:pPr>
              <a:spcBef>
                <a:spcPts val="0"/>
              </a:spcBef>
            </a:pPr>
            <a:r>
              <a:rPr lang="he-IL" b="1" dirty="0">
                <a:solidFill>
                  <a:schemeClr val="accent2"/>
                </a:solidFill>
                <a:cs typeface="David" pitchFamily="2" charset="-79"/>
              </a:rPr>
              <a:t>וְיִחַר-אַפִּי בָהֶם וַאֲכַלֵּם</a:t>
            </a:r>
            <a:endParaRPr lang="he-IL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1412776"/>
            <a:ext cx="4041775" cy="639762"/>
          </a:xfrm>
        </p:spPr>
        <p:txBody>
          <a:bodyPr/>
          <a:lstStyle/>
          <a:p>
            <a:pPr algn="ctr" rtl="0"/>
            <a:r>
              <a:rPr lang="en-GB" u="sng" dirty="0" smtClean="0"/>
              <a:t>The Second Luchot</a:t>
            </a:r>
            <a:endParaRPr lang="he-IL" u="sng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he-IL" dirty="0">
                <a:cs typeface="David" pitchFamily="2" charset="-79"/>
              </a:rPr>
              <a:t>וַיַּעֲבֹר יְהוָה עַל-פָּנָיו, וַיִּקְרָא, </a:t>
            </a:r>
            <a:endParaRPr lang="en-US" dirty="0">
              <a:cs typeface="David" pitchFamily="2" charset="-79"/>
            </a:endParaRPr>
          </a:p>
          <a:p>
            <a:pPr>
              <a:lnSpc>
                <a:spcPct val="90000"/>
              </a:lnSpc>
            </a:pPr>
            <a:r>
              <a:rPr lang="he-IL" dirty="0">
                <a:cs typeface="David" pitchFamily="2" charset="-79"/>
              </a:rPr>
              <a:t>יְהוָה יְהוָה, </a:t>
            </a:r>
            <a:r>
              <a:rPr lang="he-IL" b="1" dirty="0">
                <a:solidFill>
                  <a:srgbClr val="FF0000"/>
                </a:solidFill>
                <a:cs typeface="David" pitchFamily="2" charset="-79"/>
              </a:rPr>
              <a:t>אֵל רַחוּם וְחַנּוּן-</a:t>
            </a:r>
            <a:r>
              <a:rPr lang="he-IL" dirty="0">
                <a:cs typeface="David" pitchFamily="2" charset="-79"/>
              </a:rPr>
              <a:t>-</a:t>
            </a:r>
            <a:r>
              <a:rPr lang="he-IL" b="1" dirty="0">
                <a:solidFill>
                  <a:schemeClr val="accent2"/>
                </a:solidFill>
                <a:cs typeface="David" pitchFamily="2" charset="-79"/>
              </a:rPr>
              <a:t>אֶרֶךְ אַפַּיִם</a:t>
            </a:r>
            <a:r>
              <a:rPr lang="he-IL" dirty="0">
                <a:cs typeface="David" pitchFamily="2" charset="-79"/>
              </a:rPr>
              <a:t>,</a:t>
            </a:r>
            <a:endParaRPr lang="en-US" dirty="0">
              <a:cs typeface="David" pitchFamily="2" charset="-79"/>
            </a:endParaRPr>
          </a:p>
          <a:p>
            <a:pPr>
              <a:lnSpc>
                <a:spcPct val="90000"/>
              </a:lnSpc>
            </a:pPr>
            <a:r>
              <a:rPr lang="he-IL" b="1" dirty="0">
                <a:solidFill>
                  <a:schemeClr val="folHlink"/>
                </a:solidFill>
                <a:cs typeface="David" pitchFamily="2" charset="-79"/>
              </a:rPr>
              <a:t> וְרַב-חֶסֶד </a:t>
            </a:r>
            <a:r>
              <a:rPr lang="he-IL" dirty="0">
                <a:cs typeface="David" pitchFamily="2" charset="-79"/>
              </a:rPr>
              <a:t>וֶאֱמֶת</a:t>
            </a:r>
            <a:endParaRPr lang="en-US" dirty="0">
              <a:cs typeface="David" pitchFamily="2" charset="-79"/>
            </a:endParaRPr>
          </a:p>
          <a:p>
            <a:pPr>
              <a:lnSpc>
                <a:spcPct val="90000"/>
              </a:lnSpc>
            </a:pPr>
            <a:r>
              <a:rPr lang="he-IL" b="1" dirty="0">
                <a:solidFill>
                  <a:schemeClr val="folHlink"/>
                </a:solidFill>
                <a:cs typeface="David" pitchFamily="2" charset="-79"/>
              </a:rPr>
              <a:t>נֹצֵר חֶסֶד</a:t>
            </a:r>
            <a:r>
              <a:rPr lang="he-IL" dirty="0">
                <a:cs typeface="David" pitchFamily="2" charset="-79"/>
              </a:rPr>
              <a:t> לָאֲלָפִים</a:t>
            </a:r>
            <a:r>
              <a:rPr lang="he-IL" dirty="0" smtClean="0">
                <a:cs typeface="David" pitchFamily="2" charset="-79"/>
              </a:rPr>
              <a:t>, </a:t>
            </a:r>
            <a:endParaRPr lang="en-US" dirty="0">
              <a:cs typeface="David" pitchFamily="2" charset="-79"/>
            </a:endParaRPr>
          </a:p>
          <a:p>
            <a:pPr>
              <a:lnSpc>
                <a:spcPct val="90000"/>
              </a:lnSpc>
            </a:pPr>
            <a:r>
              <a:rPr lang="he-IL" dirty="0">
                <a:cs typeface="David" pitchFamily="2" charset="-79"/>
              </a:rPr>
              <a:t> </a:t>
            </a:r>
            <a:r>
              <a:rPr lang="he-IL" b="1" dirty="0">
                <a:solidFill>
                  <a:srgbClr val="CC0099"/>
                </a:solidFill>
                <a:cs typeface="David" pitchFamily="2" charset="-79"/>
              </a:rPr>
              <a:t>נֹשֵׂא עָו</a:t>
            </a:r>
            <a:r>
              <a:rPr lang="he-IL" b="1" dirty="0">
                <a:solidFill>
                  <a:srgbClr val="CC0099"/>
                </a:solidFill>
              </a:rPr>
              <a:t>‍</a:t>
            </a:r>
            <a:r>
              <a:rPr lang="he-IL" b="1" dirty="0">
                <a:solidFill>
                  <a:srgbClr val="CC0099"/>
                </a:solidFill>
                <a:cs typeface="David" pitchFamily="2" charset="-79"/>
              </a:rPr>
              <a:t>ֹן וָפֶשַׁע</a:t>
            </a:r>
            <a:r>
              <a:rPr lang="he-IL" dirty="0">
                <a:cs typeface="David" pitchFamily="2" charset="-79"/>
              </a:rPr>
              <a:t> וְחַטָּאָה;</a:t>
            </a:r>
            <a:endParaRPr lang="en-US" dirty="0">
              <a:cs typeface="David" pitchFamily="2" charset="-79"/>
            </a:endParaRPr>
          </a:p>
          <a:p>
            <a:pPr>
              <a:lnSpc>
                <a:spcPct val="90000"/>
              </a:lnSpc>
            </a:pPr>
            <a:r>
              <a:rPr lang="he-IL" dirty="0">
                <a:cs typeface="David" pitchFamily="2" charset="-79"/>
              </a:rPr>
              <a:t> </a:t>
            </a:r>
            <a:r>
              <a:rPr lang="he-IL" b="1" dirty="0">
                <a:solidFill>
                  <a:srgbClr val="008000"/>
                </a:solidFill>
                <a:cs typeface="David" pitchFamily="2" charset="-79"/>
              </a:rPr>
              <a:t>וְנַקֵּה, לֹא יְנַקֶּה-</a:t>
            </a:r>
            <a:endParaRPr lang="en-US" b="1" dirty="0">
              <a:solidFill>
                <a:srgbClr val="008000"/>
              </a:solidFill>
              <a:cs typeface="David" pitchFamily="2" charset="-79"/>
            </a:endParaRPr>
          </a:p>
          <a:p>
            <a:pPr>
              <a:lnSpc>
                <a:spcPct val="90000"/>
              </a:lnSpc>
            </a:pPr>
            <a:r>
              <a:rPr lang="he-IL" b="1" dirty="0">
                <a:solidFill>
                  <a:schemeClr val="hlink"/>
                </a:solidFill>
                <a:cs typeface="David" pitchFamily="2" charset="-79"/>
              </a:rPr>
              <a:t>-פֹּקֵד עֲו</a:t>
            </a:r>
            <a:r>
              <a:rPr lang="he-IL" b="1" dirty="0">
                <a:solidFill>
                  <a:schemeClr val="hlink"/>
                </a:solidFill>
              </a:rPr>
              <a:t>‍</a:t>
            </a:r>
            <a:r>
              <a:rPr lang="he-IL" b="1" dirty="0">
                <a:solidFill>
                  <a:schemeClr val="hlink"/>
                </a:solidFill>
                <a:cs typeface="David" pitchFamily="2" charset="-79"/>
              </a:rPr>
              <a:t>ֹן אָבוֹת עַל-בָּנִים וְעַל-בְּנֵי בָנִים, עַל-שִׁלֵּשִׁים וְעַל-רִבֵּעִים</a:t>
            </a:r>
            <a:r>
              <a:rPr lang="en-US" dirty="0"/>
              <a:t>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987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Moshe’s final request	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4164" y="1600200"/>
            <a:ext cx="8515672" cy="4525963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l" rtl="0">
              <a:lnSpc>
                <a:spcPct val="90000"/>
              </a:lnSpc>
            </a:pPr>
            <a:r>
              <a:rPr lang="en-US" sz="2400" dirty="0"/>
              <a:t>After God’s declaration of His new </a:t>
            </a:r>
            <a:r>
              <a:rPr lang="en-US" sz="2400" dirty="0" smtClean="0"/>
              <a:t>mi</a:t>
            </a:r>
            <a:r>
              <a:rPr lang="en-GB" sz="2400" dirty="0"/>
              <a:t>d</a:t>
            </a:r>
            <a:r>
              <a:rPr lang="en-US" sz="2400" dirty="0" smtClean="0"/>
              <a:t>dot </a:t>
            </a:r>
            <a:r>
              <a:rPr lang="en-US" sz="2400" dirty="0"/>
              <a:t>– Moshe ‘seizes the moment’. Note his request:</a:t>
            </a:r>
          </a:p>
          <a:p>
            <a:pPr marL="0" indent="0" algn="r">
              <a:lnSpc>
                <a:spcPct val="90000"/>
              </a:lnSpc>
              <a:buNone/>
            </a:pPr>
            <a:r>
              <a:rPr lang="he-IL" sz="2400" b="1" dirty="0"/>
              <a:t>ח</a:t>
            </a:r>
            <a:r>
              <a:rPr lang="he-IL" sz="2400" dirty="0"/>
              <a:t> וַיְמַהֵר, מֹשֶׁה; וַיִּקֹּד אַרְצָה, וַיִּשְׁתָּחוּ</a:t>
            </a:r>
            <a:r>
              <a:rPr lang="en-US" sz="2400" dirty="0"/>
              <a:t>.  </a:t>
            </a:r>
            <a:endParaRPr lang="en-US" sz="2400" dirty="0">
              <a:cs typeface="David" pitchFamily="2" charset="-79"/>
            </a:endParaRPr>
          </a:p>
          <a:p>
            <a:pPr marL="0" indent="0" algn="r">
              <a:lnSpc>
                <a:spcPct val="90000"/>
              </a:lnSpc>
              <a:buNone/>
            </a:pPr>
            <a:r>
              <a:rPr lang="he-IL" sz="2400" b="1" dirty="0">
                <a:cs typeface="David" pitchFamily="2" charset="-79"/>
              </a:rPr>
              <a:t>ט</a:t>
            </a:r>
            <a:r>
              <a:rPr lang="he-IL" sz="2400" dirty="0">
                <a:cs typeface="David" pitchFamily="2" charset="-79"/>
              </a:rPr>
              <a:t> וַיֹּאמֶר אִם-נָא מָצָאתִי חֵן בְּעֵינֶיךָ, אֲדֹנָי, </a:t>
            </a:r>
            <a:r>
              <a:rPr lang="he-IL" sz="2400" b="1" dirty="0">
                <a:solidFill>
                  <a:schemeClr val="folHlink"/>
                </a:solidFill>
                <a:cs typeface="David" pitchFamily="2" charset="-79"/>
              </a:rPr>
              <a:t>יֵלֶךְ-נָא אֲדֹנָי, בְּקִרְבֵּנוּ:</a:t>
            </a:r>
            <a:r>
              <a:rPr lang="he-IL" sz="2400" dirty="0">
                <a:cs typeface="David" pitchFamily="2" charset="-79"/>
              </a:rPr>
              <a:t> </a:t>
            </a:r>
            <a:r>
              <a:rPr lang="he-IL" sz="2400" b="1" i="1" dirty="0">
                <a:solidFill>
                  <a:srgbClr val="FF0000"/>
                </a:solidFill>
                <a:cs typeface="David" pitchFamily="2" charset="-79"/>
              </a:rPr>
              <a:t> </a:t>
            </a:r>
            <a:endParaRPr lang="he-IL" sz="2400" b="1" i="1" dirty="0" smtClean="0">
              <a:solidFill>
                <a:srgbClr val="FF0000"/>
              </a:solidFill>
              <a:cs typeface="David" pitchFamily="2" charset="-79"/>
            </a:endParaRPr>
          </a:p>
          <a:p>
            <a:pPr marL="0" indent="0" algn="r">
              <a:lnSpc>
                <a:spcPct val="90000"/>
              </a:lnSpc>
              <a:buNone/>
            </a:pPr>
            <a:r>
              <a:rPr lang="he-IL" sz="2400" b="1" i="1" dirty="0" smtClean="0">
                <a:solidFill>
                  <a:srgbClr val="FF0000"/>
                </a:solidFill>
                <a:cs typeface="David" pitchFamily="2" charset="-79"/>
              </a:rPr>
              <a:t>כִּי </a:t>
            </a:r>
            <a:r>
              <a:rPr lang="he-IL" sz="2400" b="1" dirty="0">
                <a:solidFill>
                  <a:schemeClr val="hlink"/>
                </a:solidFill>
                <a:cs typeface="David" pitchFamily="2" charset="-79"/>
              </a:rPr>
              <a:t>עַם-קְשֵׁה-עֹרֶף הוּא</a:t>
            </a:r>
            <a:r>
              <a:rPr lang="he-IL" sz="2400" dirty="0">
                <a:cs typeface="David" pitchFamily="2" charset="-79"/>
              </a:rPr>
              <a:t>, וְסָלַחְתָּ לַעֲו</a:t>
            </a:r>
            <a:r>
              <a:rPr lang="he-IL" sz="2400" dirty="0"/>
              <a:t>‍</a:t>
            </a:r>
            <a:r>
              <a:rPr lang="he-IL" sz="2400" dirty="0">
                <a:cs typeface="David" pitchFamily="2" charset="-79"/>
              </a:rPr>
              <a:t>ֹנֵנוּ וּלְחַטָּאתֵנוּ וּנְחַלְתָּנוּ</a:t>
            </a:r>
            <a:r>
              <a:rPr lang="en-US" sz="2400" dirty="0">
                <a:cs typeface="David" pitchFamily="2" charset="-79"/>
              </a:rPr>
              <a:t>. </a:t>
            </a:r>
          </a:p>
          <a:p>
            <a:pPr marL="0" indent="0" algn="r">
              <a:lnSpc>
                <a:spcPct val="90000"/>
              </a:lnSpc>
              <a:buNone/>
            </a:pPr>
            <a:endParaRPr lang="en-US" sz="2400" dirty="0"/>
          </a:p>
          <a:p>
            <a:pPr algn="l" rtl="0">
              <a:lnSpc>
                <a:spcPct val="90000"/>
              </a:lnSpc>
            </a:pPr>
            <a:r>
              <a:rPr lang="en-US" sz="2400" dirty="0"/>
              <a:t>Note how this is in direct contrast to God’s earlier threat from 33:2-3: [the word </a:t>
            </a:r>
            <a:r>
              <a:rPr lang="he-IL" sz="2400" b="1" i="1" dirty="0">
                <a:solidFill>
                  <a:srgbClr val="FF0000"/>
                </a:solidFill>
                <a:cs typeface="David" pitchFamily="2" charset="-79"/>
              </a:rPr>
              <a:t>כִּי</a:t>
            </a:r>
            <a:r>
              <a:rPr lang="en-US" sz="2400" b="1" i="1" dirty="0">
                <a:solidFill>
                  <a:srgbClr val="FF0000"/>
                </a:solidFill>
                <a:cs typeface="David" pitchFamily="2" charset="-79"/>
              </a:rPr>
              <a:t> </a:t>
            </a:r>
            <a:r>
              <a:rPr lang="en-US" sz="2400" dirty="0"/>
              <a:t>can mean ‘because’ or ‘even though’]</a:t>
            </a:r>
          </a:p>
          <a:p>
            <a:pPr marL="0" indent="0" algn="r">
              <a:lnSpc>
                <a:spcPct val="90000"/>
              </a:lnSpc>
              <a:buNone/>
            </a:pPr>
            <a:r>
              <a:rPr lang="he-IL" sz="2400" dirty="0">
                <a:cs typeface="David" pitchFamily="2" charset="-79"/>
              </a:rPr>
              <a:t>וְשָׁלַחְתִּי לְפָנֶיךָ, מַלְאָךְ</a:t>
            </a:r>
            <a:endParaRPr lang="en-US" sz="2400" dirty="0">
              <a:cs typeface="David" pitchFamily="2" charset="-79"/>
            </a:endParaRPr>
          </a:p>
          <a:p>
            <a:pPr marL="0" indent="0" algn="r">
              <a:lnSpc>
                <a:spcPct val="90000"/>
              </a:lnSpc>
              <a:buNone/>
            </a:pPr>
            <a:r>
              <a:rPr lang="he-IL" sz="2400" b="1" dirty="0">
                <a:solidFill>
                  <a:schemeClr val="folHlink"/>
                </a:solidFill>
                <a:cs typeface="David" pitchFamily="2" charset="-79"/>
              </a:rPr>
              <a:t>כִּי לֹא אֶעֱלֶה בְּקִרְבְּךָ</a:t>
            </a:r>
            <a:r>
              <a:rPr lang="he-IL" sz="2400" dirty="0">
                <a:cs typeface="David" pitchFamily="2" charset="-79"/>
              </a:rPr>
              <a:t>, </a:t>
            </a:r>
            <a:r>
              <a:rPr lang="he-IL" sz="2400" b="1" i="1" dirty="0">
                <a:solidFill>
                  <a:srgbClr val="FF0000"/>
                </a:solidFill>
                <a:cs typeface="David" pitchFamily="2" charset="-79"/>
              </a:rPr>
              <a:t>כִּי</a:t>
            </a:r>
            <a:r>
              <a:rPr lang="he-IL" sz="2400" dirty="0">
                <a:cs typeface="David" pitchFamily="2" charset="-79"/>
              </a:rPr>
              <a:t> </a:t>
            </a:r>
            <a:r>
              <a:rPr lang="he-IL" sz="2400" b="1" dirty="0">
                <a:solidFill>
                  <a:schemeClr val="hlink"/>
                </a:solidFill>
                <a:cs typeface="David" pitchFamily="2" charset="-79"/>
              </a:rPr>
              <a:t>עַם-קְשֵׁה-עֹרֶף אַתָּה-</a:t>
            </a:r>
            <a:r>
              <a:rPr lang="he-IL" sz="2400" dirty="0">
                <a:cs typeface="David" pitchFamily="2" charset="-79"/>
              </a:rPr>
              <a:t>-פֶּן-אֲכֶלְךָ, </a:t>
            </a:r>
            <a:r>
              <a:rPr lang="he-IL" sz="2400" dirty="0" smtClean="0">
                <a:cs typeface="David" pitchFamily="2" charset="-79"/>
              </a:rPr>
              <a:t>בַּדָּרֶך.</a:t>
            </a:r>
            <a:r>
              <a:rPr lang="en-US" sz="2400" dirty="0" smtClean="0">
                <a:cs typeface="David" pitchFamily="2" charset="-79"/>
              </a:rPr>
              <a:t>        </a:t>
            </a:r>
            <a:endParaRPr lang="en-US" sz="2400" dirty="0">
              <a:cs typeface="David" pitchFamily="2" charset="-79"/>
            </a:endParaRP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5943600" y="37338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7913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Avodat Yom Kippur</a:t>
            </a:r>
            <a:endParaRPr lang="he-IL" sz="60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0"/>
            <a:r>
              <a:rPr lang="en-GB" dirty="0" smtClean="0">
                <a:solidFill>
                  <a:schemeClr val="tx1"/>
                </a:solidFill>
              </a:rPr>
              <a:t>Reflecting Har Sinai</a:t>
            </a:r>
            <a:endParaRPr lang="he-I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43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95536" y="332656"/>
            <a:ext cx="4040188" cy="639762"/>
          </a:xfrm>
        </p:spPr>
        <p:txBody>
          <a:bodyPr>
            <a:normAutofit/>
          </a:bodyPr>
          <a:lstStyle/>
          <a:p>
            <a:pPr algn="ctr" rtl="0"/>
            <a:r>
              <a:rPr lang="en-GB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Yom Kippur</a:t>
            </a:r>
            <a:endParaRPr lang="he-IL" sz="3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1196752"/>
            <a:ext cx="4040188" cy="4929411"/>
          </a:xfrm>
        </p:spPr>
        <p:txBody>
          <a:bodyPr>
            <a:normAutofit/>
          </a:bodyPr>
          <a:lstStyle/>
          <a:p>
            <a:pPr algn="l" rtl="0"/>
            <a:r>
              <a:rPr lang="en-GB" dirty="0" smtClean="0">
                <a:latin typeface="David" pitchFamily="34" charset="-79"/>
                <a:cs typeface="David" pitchFamily="34" charset="-79"/>
              </a:rPr>
              <a:t>Entering the Kodesh Kedoshim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algn="l" rtl="0"/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l" rtl="0">
              <a:buNone/>
            </a:pPr>
            <a:endParaRPr lang="en-GB" dirty="0" smtClean="0">
              <a:latin typeface="David" pitchFamily="34" charset="-79"/>
              <a:cs typeface="David" pitchFamily="34" charset="-79"/>
            </a:endParaRPr>
          </a:p>
          <a:p>
            <a:pPr algn="l" rtl="0"/>
            <a:r>
              <a:rPr lang="he-IL" dirty="0" smtClean="0">
                <a:latin typeface="David" pitchFamily="34" charset="-79"/>
                <a:cs typeface="David" pitchFamily="34" charset="-79"/>
              </a:rPr>
              <a:t>מראה כהן...</a:t>
            </a:r>
            <a:endParaRPr lang="he-IL" dirty="0">
              <a:latin typeface="David" pitchFamily="34" charset="-79"/>
              <a:cs typeface="David" pitchFamily="34" charset="-79"/>
            </a:endParaRPr>
          </a:p>
          <a:p>
            <a:pPr marL="0" indent="0" algn="l" rtl="0">
              <a:buNone/>
            </a:pPr>
            <a:r>
              <a:rPr lang="he-IL" dirty="0" smtClean="0">
                <a:latin typeface="David" pitchFamily="34" charset="-79"/>
                <a:cs typeface="David" pitchFamily="34" charset="-79"/>
              </a:rPr>
              <a:t>אֱמֶת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מַה נֶּהְדָּר הָיָה כֹּהֵן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גָּדוֹל בְּצֵאתוֹ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מִבֵּית קָדְשֵׁי הַקָּדָשִׁים בְּשָׁלוֹם בְּלִי פֶגַע </a:t>
            </a:r>
          </a:p>
          <a:p>
            <a:pPr marL="0" indent="0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4644008" y="332656"/>
            <a:ext cx="4041775" cy="639762"/>
          </a:xfrm>
        </p:spPr>
        <p:txBody>
          <a:bodyPr>
            <a:normAutofit/>
          </a:bodyPr>
          <a:lstStyle/>
          <a:p>
            <a:pPr algn="ctr" rtl="0"/>
            <a:r>
              <a:rPr lang="en-GB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 Sinai</a:t>
            </a:r>
            <a:endParaRPr lang="he-IL" sz="3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>
          <a:xfrm>
            <a:off x="4644008" y="1196752"/>
            <a:ext cx="4041775" cy="5001419"/>
          </a:xfrm>
        </p:spPr>
        <p:txBody>
          <a:bodyPr>
            <a:normAutofit/>
          </a:bodyPr>
          <a:lstStyle/>
          <a:p>
            <a:pPr algn="l" rtl="0"/>
            <a:r>
              <a:rPr lang="en-GB" dirty="0" smtClean="0">
                <a:latin typeface="David" pitchFamily="34" charset="-79"/>
                <a:cs typeface="David" pitchFamily="34" charset="-79"/>
              </a:rPr>
              <a:t>Ascending Har Sinai – relationship with God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l" rtl="0">
              <a:buNone/>
            </a:pPr>
            <a:endParaRPr lang="en-GB" b="1" dirty="0">
              <a:latin typeface="David" pitchFamily="34" charset="-79"/>
              <a:cs typeface="David" pitchFamily="34" charset="-79"/>
            </a:endParaRPr>
          </a:p>
          <a:p>
            <a:pPr marL="0" indent="0" algn="l" rtl="0">
              <a:buNone/>
            </a:pPr>
            <a:endParaRPr lang="en-GB" b="1" dirty="0" smtClean="0">
              <a:latin typeface="David" pitchFamily="34" charset="-79"/>
              <a:cs typeface="David" pitchFamily="34" charset="-79"/>
            </a:endParaRPr>
          </a:p>
          <a:p>
            <a:pPr algn="l" rtl="0"/>
            <a:r>
              <a:rPr lang="he-IL" b="1" dirty="0" smtClean="0">
                <a:latin typeface="David" pitchFamily="34" charset="-79"/>
                <a:cs typeface="David" pitchFamily="34" charset="-79"/>
              </a:rPr>
              <a:t>כט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וַיְהִי, בְּרֶדֶת מֹשֶׁה מֵהַר סִינַי, וּשְׁנֵי לֻחֹת הָעֵדֻת בְּיַד-מֹשֶׁה, בְּרִדְתּוֹ מִן-הָהָר; וּמֹשֶׁה לֹא-יָדַע,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כִּי קָרַן עוֹר פָּנָיו-</a:t>
            </a:r>
            <a:r>
              <a:rPr lang="he-IL" dirty="0">
                <a:latin typeface="David" pitchFamily="34" charset="-79"/>
                <a:cs typeface="David" pitchFamily="34" charset="-79"/>
              </a:rPr>
              <a:t>-בְּדַבְּרוֹ אִתּוֹ.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dirty="0"/>
          </a:p>
        </p:txBody>
      </p:sp>
      <p:sp>
        <p:nvSpPr>
          <p:cNvPr id="10" name="Right Arrow 9"/>
          <p:cNvSpPr/>
          <p:nvPr/>
        </p:nvSpPr>
        <p:spPr>
          <a:xfrm>
            <a:off x="3707904" y="1340768"/>
            <a:ext cx="792088" cy="432048"/>
          </a:xfrm>
          <a:prstGeom prst="rightArrow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Right Arrow 10"/>
          <p:cNvSpPr/>
          <p:nvPr/>
        </p:nvSpPr>
        <p:spPr>
          <a:xfrm>
            <a:off x="3923928" y="3353498"/>
            <a:ext cx="792088" cy="432048"/>
          </a:xfrm>
          <a:prstGeom prst="rightArrow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6960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sz="8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כפרה</a:t>
            </a:r>
            <a:endParaRPr lang="he-IL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0"/>
            <a:r>
              <a:rPr lang="en-GB" dirty="0" smtClean="0">
                <a:solidFill>
                  <a:schemeClr val="tx1"/>
                </a:solidFill>
              </a:rPr>
              <a:t>Protection to gain something we are not worthy of</a:t>
            </a:r>
            <a:endParaRPr lang="he-I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59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כפרה</a:t>
            </a:r>
            <a:endParaRPr lang="he-IL" sz="66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112568"/>
          </a:xfrm>
        </p:spPr>
        <p:txBody>
          <a:bodyPr>
            <a:noAutofit/>
          </a:bodyPr>
          <a:lstStyle/>
          <a:p>
            <a:pPr algn="l" rtl="0"/>
            <a:r>
              <a:rPr lang="en-GB" sz="2800" dirty="0" smtClean="0">
                <a:solidFill>
                  <a:schemeClr val="accent5"/>
                </a:solidFill>
              </a:rPr>
              <a:t>Role of tar in Teivat Noach (Bereishit 6:14):</a:t>
            </a:r>
          </a:p>
          <a:p>
            <a:pPr marL="0" indent="0" algn="r">
              <a:buNone/>
            </a:pPr>
            <a:r>
              <a:rPr lang="he-IL" sz="2800" dirty="0" smtClean="0">
                <a:latin typeface="David" pitchFamily="34" charset="-79"/>
                <a:cs typeface="David" pitchFamily="34" charset="-79"/>
              </a:rPr>
              <a:t>עֲשֵׂה 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לְךָ תֵּבַת עֲצֵי-גֹפֶר קִנִּים תַּעֲשֶׂה אֶת-הַתֵּבָה </a:t>
            </a:r>
            <a:r>
              <a:rPr lang="he-IL" sz="28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וְכָפַרְתָּ</a:t>
            </a:r>
            <a:r>
              <a:rPr lang="he-IL" sz="2800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אֹתָהּ מִבַּיִת וּמִחוּץ </a:t>
            </a:r>
            <a:r>
              <a:rPr lang="he-IL" sz="28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בַּכֹּפֶר</a:t>
            </a:r>
            <a:r>
              <a:rPr lang="he-IL" sz="28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algn="l" rtl="0"/>
            <a:r>
              <a:rPr lang="en-GB" sz="2800" dirty="0" smtClean="0">
                <a:solidFill>
                  <a:schemeClr val="accent5"/>
                </a:solidFill>
                <a:cs typeface="David" pitchFamily="34" charset="-79"/>
              </a:rPr>
              <a:t>Imagery in Tehillim (147:16):</a:t>
            </a:r>
            <a:endParaRPr lang="en-US" sz="2800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>
              <a:buNone/>
            </a:pPr>
            <a:r>
              <a:rPr lang="he-IL" sz="2800" dirty="0" smtClean="0">
                <a:latin typeface="David" pitchFamily="34" charset="-79"/>
                <a:cs typeface="David" pitchFamily="34" charset="-79"/>
              </a:rPr>
              <a:t>הַנֹּתֵן 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שֶׁלֶג כַּצָּמֶר </a:t>
            </a:r>
            <a:r>
              <a:rPr lang="he-IL" sz="2800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כְּפוֹר</a:t>
            </a:r>
            <a:r>
              <a:rPr lang="he-IL" sz="2800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800" dirty="0" smtClean="0">
                <a:latin typeface="David" pitchFamily="34" charset="-79"/>
                <a:cs typeface="David" pitchFamily="34" charset="-79"/>
              </a:rPr>
              <a:t>כָּאֵפֶר 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יְפַזֵּר</a:t>
            </a:r>
            <a:r>
              <a:rPr lang="he-IL" sz="28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algn="l" rtl="0"/>
            <a:r>
              <a:rPr lang="en-GB" sz="2800" dirty="0" smtClean="0">
                <a:solidFill>
                  <a:schemeClr val="accent5"/>
                </a:solidFill>
                <a:cs typeface="David" pitchFamily="34" charset="-79"/>
              </a:rPr>
              <a:t>The Manna (Shemot 16:14):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he-IL" sz="2800" dirty="0">
                <a:latin typeface="Arial"/>
                <a:ea typeface="Calibri"/>
                <a:cs typeface="David"/>
              </a:rPr>
              <a:t>וַתַּעַל שִׁכְבַת הַטָּל וְהִנֵּה עַל-פְּנֵי הַמִּדְבָּר דַּק מְחֻסְפָּס דַּק </a:t>
            </a:r>
            <a:r>
              <a:rPr lang="he-IL" sz="2800" b="1" dirty="0">
                <a:solidFill>
                  <a:schemeClr val="accent2"/>
                </a:solidFill>
                <a:latin typeface="Arial"/>
                <a:ea typeface="Calibri"/>
                <a:cs typeface="David"/>
              </a:rPr>
              <a:t>כַּכְּפֹר</a:t>
            </a:r>
            <a:r>
              <a:rPr lang="he-IL" sz="2800" dirty="0">
                <a:solidFill>
                  <a:schemeClr val="accent2"/>
                </a:solidFill>
                <a:latin typeface="Arial"/>
                <a:ea typeface="Calibri"/>
                <a:cs typeface="David"/>
              </a:rPr>
              <a:t> </a:t>
            </a:r>
            <a:r>
              <a:rPr lang="he-IL" sz="2800" dirty="0">
                <a:latin typeface="Arial"/>
                <a:ea typeface="Calibri"/>
                <a:cs typeface="David"/>
              </a:rPr>
              <a:t>עַל-הָאָרֶץ</a:t>
            </a:r>
            <a:r>
              <a:rPr lang="he-IL" sz="2800" dirty="0" smtClean="0">
                <a:latin typeface="Arial"/>
                <a:ea typeface="Calibri"/>
                <a:cs typeface="David"/>
              </a:rPr>
              <a:t>.</a:t>
            </a:r>
          </a:p>
          <a:p>
            <a:pPr algn="l" rtl="0">
              <a:lnSpc>
                <a:spcPct val="115000"/>
              </a:lnSpc>
            </a:pPr>
            <a:r>
              <a:rPr lang="en-GB" sz="2800" dirty="0" smtClean="0">
                <a:solidFill>
                  <a:schemeClr val="accent5"/>
                </a:solidFill>
                <a:ea typeface="Calibri"/>
                <a:cs typeface="David"/>
              </a:rPr>
              <a:t>The Kaporet (</a:t>
            </a:r>
            <a:r>
              <a:rPr lang="en-GB" sz="2800" dirty="0">
                <a:solidFill>
                  <a:schemeClr val="accent5"/>
                </a:solidFill>
                <a:ea typeface="Calibri"/>
                <a:cs typeface="David"/>
              </a:rPr>
              <a:t>S</a:t>
            </a:r>
            <a:r>
              <a:rPr lang="en-GB" sz="2800" dirty="0" smtClean="0">
                <a:solidFill>
                  <a:schemeClr val="accent5"/>
                </a:solidFill>
                <a:ea typeface="Calibri"/>
                <a:cs typeface="David"/>
              </a:rPr>
              <a:t>hemot 25:17)</a:t>
            </a:r>
          </a:p>
          <a:p>
            <a:pPr marL="0" indent="0" algn="r">
              <a:lnSpc>
                <a:spcPct val="115000"/>
              </a:lnSpc>
              <a:buNone/>
            </a:pPr>
            <a:r>
              <a:rPr lang="he-IL" sz="2800" dirty="0" smtClean="0">
                <a:latin typeface="David" pitchFamily="34" charset="-79"/>
                <a:cs typeface="David" pitchFamily="34" charset="-79"/>
              </a:rPr>
              <a:t>וְעָשִׂיתָ </a:t>
            </a:r>
            <a:r>
              <a:rPr lang="he-IL" sz="28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כַפֹּרֶת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, זָהָב טָהוֹר: אַמָּתַיִם וָחֵצִי אָרְכָּהּ, וְאַמָּה וָחֵצִי רָחְבָּהּ.</a:t>
            </a:r>
            <a:endParaRPr lang="en-US" sz="2800" dirty="0">
              <a:latin typeface="David" pitchFamily="34" charset="-79"/>
              <a:cs typeface="David" pitchFamily="34" charset="-79"/>
            </a:endParaRPr>
          </a:p>
          <a:p>
            <a:pPr marL="0" indent="0" algn="l" rtl="0">
              <a:lnSpc>
                <a:spcPct val="115000"/>
              </a:lnSpc>
              <a:buNone/>
            </a:pPr>
            <a:endParaRPr lang="en-US" sz="2400" dirty="0">
              <a:solidFill>
                <a:schemeClr val="accent5"/>
              </a:solidFill>
              <a:ea typeface="Calibri"/>
              <a:cs typeface="Arial"/>
            </a:endParaRPr>
          </a:p>
          <a:p>
            <a:pPr algn="l" rtl="0"/>
            <a:endParaRPr lang="he-IL" sz="2800" dirty="0" smtClean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>
              <a:buNone/>
            </a:pPr>
            <a:endParaRPr lang="he-IL" sz="2800" dirty="0">
              <a:latin typeface="David" pitchFamily="34" charset="-79"/>
              <a:cs typeface="David" pitchFamily="34" charset="-79"/>
            </a:endParaRPr>
          </a:p>
          <a:p>
            <a:pPr marL="0" indent="0" algn="r">
              <a:buNone/>
            </a:pPr>
            <a:endParaRPr lang="en-US" sz="2800" dirty="0">
              <a:latin typeface="David" pitchFamily="34" charset="-79"/>
              <a:cs typeface="David" pitchFamily="34" charset="-79"/>
            </a:endParaRPr>
          </a:p>
          <a:p>
            <a:pPr marL="0" indent="0" algn="l" rtl="0">
              <a:buNone/>
            </a:pP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1700408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4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ויקרא טז</a:t>
            </a:r>
            <a:endParaRPr lang="he-IL" sz="48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rtl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יג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וְנָתַן אֶת-הַקְּטֹרֶת עַל-הָאֵשׁ לִפְנֵי יְהוָה וְכִסָּה עֲנַן הַקְּטֹרֶת אֶת-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הַכַּפֹּרֶת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אֲשֶׁר עַל-הָעֵדוּת וְלֹא יָמוּת.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יד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וְלָקַח מִדַּם הַפָּר וְהִזָּה בְאֶצְבָּעוֹ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עַל-פְּנֵי הַכַּפֹּרֶת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קֵדְמָה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וְלִפְנֵי הַכַּפֹּרֶת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יַזֶּה שֶׁבַע-פְּעָמִים מִן-הַדָּם בְּאֶצְבָּעוֹ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טו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וְשָׁחַט אֶת-שְׂעִיר הַחַטָּאת אֲשֶׁר לָעָם וְהֵבִיא אֶת-דָּמוֹ אֶל-מִבֵּית לַפָּרֹכֶת וְעָשָׂה אֶת-דָּמוֹ כַּאֲשֶׁר עָשָׂה לְדַם הַפָּר וְהִזָּה אֹתוֹ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עַל-הַכַּפֹּרֶת וְלִפְנֵי הַכַּפֹּרֶת</a:t>
            </a:r>
            <a:r>
              <a:rPr lang="he-IL" dirty="0">
                <a:latin typeface="David" pitchFamily="34" charset="-79"/>
                <a:cs typeface="David" pitchFamily="34" charset="-79"/>
              </a:rPr>
              <a:t>.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טז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35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וְכִפֶּר עַל-הַקֹּדֶשׁ מִטֻּמְאֹת בְּנֵי יִשְׂרָאֵל וּמִפִּשְׁעֵיהֶם לְכָל-חַטֹּאתָם וְכֵן יַעֲשֶׂה לְאֹהֶל מוֹעֵד הַשֹּׁכֵן אִתָּם בְּתוֹךְ טֻמְאֹתָם. </a:t>
            </a:r>
            <a:endParaRPr lang="en-US" sz="3500" b="1" dirty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 rtl="0">
              <a:buNone/>
            </a:pPr>
            <a:endParaRPr lang="en-US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92931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are ‘middot’?</a:t>
            </a:r>
            <a:endParaRPr lang="he-IL" sz="66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solidFill>
                  <a:schemeClr val="tx1"/>
                </a:solidFill>
              </a:rPr>
              <a:t>Does God have bad ones?</a:t>
            </a:r>
            <a:endParaRPr lang="he-IL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366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sz="4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Concept </a:t>
            </a:r>
            <a: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Covenant in the </a:t>
            </a:r>
            <a:r>
              <a:rPr lang="en-US" sz="4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Bible</a:t>
            </a:r>
            <a:endParaRPr lang="en-US" sz="40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lnSpcReduction="10000"/>
          </a:bodyPr>
          <a:lstStyle/>
          <a:p>
            <a:pPr marL="0" indent="0" algn="l" rtl="0">
              <a:lnSpc>
                <a:spcPct val="80000"/>
              </a:lnSpc>
              <a:buNone/>
            </a:pPr>
            <a:r>
              <a:rPr lang="en-US" sz="2400" b="1" i="1" dirty="0" smtClean="0">
                <a:solidFill>
                  <a:schemeClr val="accent5"/>
                </a:solidFill>
              </a:rPr>
              <a:t>Examples</a:t>
            </a:r>
            <a:r>
              <a:rPr lang="en-US" sz="2400" b="1" i="1" dirty="0">
                <a:solidFill>
                  <a:schemeClr val="accent5"/>
                </a:solidFill>
              </a:rPr>
              <a:t>:</a:t>
            </a:r>
          </a:p>
          <a:p>
            <a:pPr lvl="1" algn="l" rtl="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400" dirty="0"/>
              <a:t>Between God and all mankind:</a:t>
            </a:r>
          </a:p>
          <a:p>
            <a:pPr lvl="1" algn="l" rtl="0">
              <a:lnSpc>
                <a:spcPct val="80000"/>
              </a:lnSpc>
            </a:pPr>
            <a:r>
              <a:rPr lang="he-IL" sz="2400" dirty="0"/>
              <a:t>ברית הקשת</a:t>
            </a:r>
            <a:r>
              <a:rPr lang="en-US" sz="2400" dirty="0"/>
              <a:t>  </a:t>
            </a:r>
            <a:r>
              <a:rPr lang="en-US" sz="2000" dirty="0"/>
              <a:t>[Rainbow covenant / not to destroy nature]</a:t>
            </a:r>
          </a:p>
          <a:p>
            <a:pPr lvl="1" algn="l" rtl="0">
              <a:lnSpc>
                <a:spcPct val="80000"/>
              </a:lnSpc>
            </a:pPr>
            <a:endParaRPr lang="en-US" sz="2400" dirty="0"/>
          </a:p>
          <a:p>
            <a:pPr lvl="1" algn="l" rtl="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400" dirty="0"/>
              <a:t>Between God and our forefathers</a:t>
            </a:r>
          </a:p>
          <a:p>
            <a:pPr lvl="1" algn="l" rtl="0">
              <a:lnSpc>
                <a:spcPct val="80000"/>
              </a:lnSpc>
            </a:pPr>
            <a:r>
              <a:rPr lang="he-IL" sz="2400" dirty="0" smtClean="0"/>
              <a:t>אבות</a:t>
            </a:r>
            <a:r>
              <a:rPr lang="en-US" sz="2400" dirty="0" smtClean="0"/>
              <a:t> </a:t>
            </a:r>
            <a:r>
              <a:rPr lang="he-IL" sz="2400" dirty="0"/>
              <a:t>ברית</a:t>
            </a:r>
            <a:r>
              <a:rPr lang="en-US" sz="2400" dirty="0"/>
              <a:t> </a:t>
            </a:r>
            <a:r>
              <a:rPr lang="en-US" sz="1400" dirty="0"/>
              <a:t> </a:t>
            </a:r>
            <a:r>
              <a:rPr lang="en-US" sz="2000" dirty="0"/>
              <a:t>[Brit bein H</a:t>
            </a:r>
            <a:r>
              <a:rPr lang="en-US" sz="2000" dirty="0" smtClean="0"/>
              <a:t>a’Btrarim </a:t>
            </a:r>
            <a:r>
              <a:rPr lang="en-US" sz="2000" dirty="0"/>
              <a:t>&amp; Brit Milah]</a:t>
            </a:r>
          </a:p>
          <a:p>
            <a:pPr lvl="1" algn="l" rtl="0">
              <a:lnSpc>
                <a:spcPct val="80000"/>
              </a:lnSpc>
              <a:buFontTx/>
              <a:buNone/>
            </a:pPr>
            <a:r>
              <a:rPr lang="en-US" sz="3600" dirty="0"/>
              <a:t>			</a:t>
            </a:r>
            <a:r>
              <a:rPr lang="en-US" sz="2400" dirty="0"/>
              <a:t>Promising the chosen land, and a nation</a:t>
            </a:r>
            <a:endParaRPr lang="en-US" sz="3600" dirty="0"/>
          </a:p>
          <a:p>
            <a:pPr lvl="1" algn="l" rtl="0">
              <a:lnSpc>
                <a:spcPct val="80000"/>
              </a:lnSpc>
              <a:buFontTx/>
              <a:buNone/>
            </a:pPr>
            <a:endParaRPr lang="en-US" sz="2400" dirty="0"/>
          </a:p>
          <a:p>
            <a:pPr lvl="1" algn="l" rtl="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400" dirty="0"/>
              <a:t>Between God and His People</a:t>
            </a:r>
          </a:p>
          <a:p>
            <a:pPr lvl="1" algn="l" rtl="0">
              <a:lnSpc>
                <a:spcPct val="80000"/>
              </a:lnSpc>
            </a:pPr>
            <a:r>
              <a:rPr lang="he-IL" sz="2400" dirty="0" smtClean="0"/>
              <a:t>סיני</a:t>
            </a:r>
            <a:r>
              <a:rPr lang="en-US" sz="2400" dirty="0" smtClean="0"/>
              <a:t> </a:t>
            </a:r>
            <a:r>
              <a:rPr lang="he-IL" sz="2400" dirty="0"/>
              <a:t>ברית</a:t>
            </a:r>
            <a:r>
              <a:rPr lang="en-US" sz="2400" dirty="0"/>
              <a:t>   </a:t>
            </a:r>
            <a:r>
              <a:rPr lang="he-IL" sz="2000" dirty="0"/>
              <a:t>]</a:t>
            </a:r>
            <a:r>
              <a:rPr lang="en-US" sz="2000" dirty="0" smtClean="0"/>
              <a:t>Matan </a:t>
            </a:r>
            <a:r>
              <a:rPr lang="en-US" sz="2000" dirty="0"/>
              <a:t>Torah at Mount </a:t>
            </a:r>
            <a:r>
              <a:rPr lang="en-US" sz="2000" dirty="0" smtClean="0"/>
              <a:t>Sinai</a:t>
            </a:r>
            <a:r>
              <a:rPr lang="he-IL" sz="2000" dirty="0" smtClean="0"/>
              <a:t>[</a:t>
            </a:r>
            <a:endParaRPr lang="en-US" sz="2000" dirty="0"/>
          </a:p>
          <a:p>
            <a:pPr lvl="1" algn="l" rtl="0">
              <a:lnSpc>
                <a:spcPct val="80000"/>
              </a:lnSpc>
              <a:buFontTx/>
              <a:buNone/>
            </a:pPr>
            <a:r>
              <a:rPr lang="en-US" sz="3600" dirty="0"/>
              <a:t>	</a:t>
            </a:r>
            <a:r>
              <a:rPr lang="en-US" sz="2400" dirty="0"/>
              <a:t>  Instruction of the laws that God’s nation must follow</a:t>
            </a:r>
            <a:endParaRPr lang="en-US" sz="3600" dirty="0"/>
          </a:p>
          <a:p>
            <a:pPr marL="0" indent="0" algn="l" rtl="0">
              <a:lnSpc>
                <a:spcPct val="110000"/>
              </a:lnSpc>
              <a:buNone/>
            </a:pPr>
            <a:r>
              <a:rPr lang="en-US" sz="4400" dirty="0" smtClean="0">
                <a:solidFill>
                  <a:srgbClr val="314B77"/>
                </a:solidFill>
                <a:latin typeface="Comic Sans MS"/>
                <a:ea typeface="Times New Roman"/>
              </a:rPr>
              <a:t> </a:t>
            </a:r>
            <a:endParaRPr lang="he-IL" sz="4400" dirty="0"/>
          </a:p>
        </p:txBody>
      </p:sp>
    </p:spTree>
    <p:extLst>
      <p:ext uri="{BB962C8B-B14F-4D97-AF65-F5344CB8AC3E}">
        <p14:creationId xmlns:p14="http://schemas.microsoft.com/office/powerpoint/2010/main" val="3687044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6934200" cy="1143000"/>
          </a:xfrm>
        </p:spPr>
        <p:txBody>
          <a:bodyPr/>
          <a:lstStyle/>
          <a:p>
            <a:r>
              <a:rPr lang="en-US" sz="3600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Between Brit Avot &amp; Brit Sinai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81000" y="2971800"/>
            <a:ext cx="834548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e-IL" sz="2000" dirty="0">
                <a:latin typeface="David" pitchFamily="34" charset="-79"/>
                <a:cs typeface="David" pitchFamily="34" charset="-79"/>
              </a:rPr>
              <a:t>וַיֹּאמֶר יְהוָה אֶל-אַבְרָם, לֶךְ-לְךָ מֵאַרְצְךָ</a:t>
            </a:r>
            <a:r>
              <a:rPr lang="en-US" sz="2000" dirty="0">
                <a:latin typeface="David" pitchFamily="34" charset="-79"/>
                <a:cs typeface="David" pitchFamily="34" charset="-79"/>
              </a:rPr>
              <a:t>...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  וְאֶעֶשְׂךָ, </a:t>
            </a:r>
            <a:r>
              <a:rPr lang="he-IL" sz="2000" b="1" dirty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לְגוֹי גָּדוֹל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, וַאֲבָרֶכְךָ, וַאֲגַדְּלָה שְׁמֶךָ</a:t>
            </a:r>
            <a:r>
              <a:rPr lang="en-US" sz="2000" dirty="0">
                <a:latin typeface="David" pitchFamily="34" charset="-79"/>
                <a:cs typeface="David" pitchFamily="34" charset="-79"/>
              </a:rPr>
              <a:t>...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e-IL" sz="2000" b="1" dirty="0">
                <a:solidFill>
                  <a:srgbClr val="7030A0"/>
                </a:solidFill>
                <a:latin typeface="David" pitchFamily="34" charset="-79"/>
                <a:cs typeface="David" pitchFamily="34" charset="-79"/>
              </a:rPr>
              <a:t>וְנִבְרְכוּ בְךָ, כֹּל מִשְׁפְּחֹת הָאֲדָמָה</a:t>
            </a:r>
            <a:r>
              <a:rPr lang="he-IL" sz="2000" dirty="0">
                <a:solidFill>
                  <a:srgbClr val="7030A0"/>
                </a:solidFill>
                <a:latin typeface="David" pitchFamily="34" charset="-79"/>
                <a:cs typeface="David" pitchFamily="34" charset="-79"/>
              </a:rPr>
              <a:t>.</a:t>
            </a:r>
            <a:r>
              <a:rPr lang="en-US" sz="2000" dirty="0">
                <a:solidFill>
                  <a:srgbClr val="7030A0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2060"/>
                </a:solidFill>
                <a:latin typeface="David" pitchFamily="34" charset="-79"/>
                <a:cs typeface="David" pitchFamily="34" charset="-79"/>
              </a:rPr>
              <a:t>(בראשית יב:א-ג)</a:t>
            </a:r>
            <a:endParaRPr lang="en-US" sz="2000" dirty="0">
              <a:solidFill>
                <a:srgbClr val="002060"/>
              </a:solidFill>
              <a:latin typeface="David" pitchFamily="34" charset="-79"/>
              <a:cs typeface="David" pitchFamily="34" charset="-79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e-IL" sz="2000" dirty="0">
                <a:latin typeface="David" pitchFamily="34" charset="-79"/>
                <a:cs typeface="David" pitchFamily="34" charset="-79"/>
              </a:rPr>
              <a:t>בַּיּוֹם הַהוּא, כָּרַת יְהוָה אֶת-אַבְרָם-</a:t>
            </a:r>
            <a:r>
              <a:rPr lang="he-IL" sz="2000" b="1" dirty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בְּרִית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לֵאמר:</a:t>
            </a:r>
            <a:r>
              <a:rPr lang="he-IL" sz="2000" dirty="0">
                <a:solidFill>
                  <a:srgbClr val="009900"/>
                </a:solidFill>
                <a:latin typeface="David" pitchFamily="34" charset="-79"/>
                <a:cs typeface="David" pitchFamily="34" charset="-79"/>
              </a:rPr>
              <a:t> 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לְ</a:t>
            </a:r>
            <a:r>
              <a:rPr lang="he-IL" sz="2000" b="1" dirty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זַרְעֲ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ךָ, נָתַתִּי</a:t>
            </a:r>
            <a:r>
              <a:rPr lang="he-IL" sz="2000" dirty="0">
                <a:solidFill>
                  <a:srgbClr val="009900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אֶת-הָ</a:t>
            </a:r>
            <a:r>
              <a:rPr lang="he-IL" sz="2000" b="1" dirty="0">
                <a:solidFill>
                  <a:srgbClr val="FF9900"/>
                </a:solidFill>
                <a:latin typeface="David" pitchFamily="34" charset="-79"/>
                <a:cs typeface="David" pitchFamily="34" charset="-79"/>
              </a:rPr>
              <a:t>א</a:t>
            </a:r>
            <a:r>
              <a:rPr lang="he-IL" sz="2000" b="1" dirty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ָרֶץ</a:t>
            </a:r>
            <a:r>
              <a:rPr lang="he-IL" sz="2000" dirty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9900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srgbClr val="002060"/>
                </a:solidFill>
                <a:latin typeface="David" pitchFamily="34" charset="-79"/>
                <a:cs typeface="David" pitchFamily="34" charset="-79"/>
              </a:rPr>
              <a:t>(בראשית טו:יח)</a:t>
            </a:r>
            <a:endParaRPr lang="en-GB" sz="2000" dirty="0">
              <a:solidFill>
                <a:srgbClr val="002060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93713" y="5410200"/>
            <a:ext cx="8345487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9900"/>
                </a:solidFill>
                <a:latin typeface="David" pitchFamily="34" charset="-79"/>
                <a:cs typeface="David" pitchFamily="34" charset="-79"/>
              </a:rPr>
              <a:t>...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כֹּה תֹאמַר לְבֵית יַעֲקֹב, וְתַגֵּיד לִבְנֵי יִשְׂרָאֵל.  וְעַתָּה, אִם-שָׁמוֹעַ תִּשְׁמְעוּ בְּקֹלִי, וּשְׁמַרְתֶּם, אֶת-</a:t>
            </a:r>
            <a:r>
              <a:rPr lang="he-IL" sz="2000" b="1" dirty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בְּרִיתִי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--וִהְיִיתֶם לִי סְגֻלָּה מִכָּל-הָעַמִּים, ְאַתֶּם תִּהְיוּ-לִי מַמְלֶכֶת כֹּהֲנִים, וְ</a:t>
            </a:r>
            <a:r>
              <a:rPr lang="he-IL" sz="2000" b="1" dirty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גוֹי קָדוֹשׁ</a:t>
            </a:r>
            <a:r>
              <a:rPr lang="he-IL" sz="2000" dirty="0">
                <a:solidFill>
                  <a:srgbClr val="009900"/>
                </a:solidFill>
                <a:latin typeface="David" pitchFamily="34" charset="-79"/>
                <a:cs typeface="David" pitchFamily="34" charset="-79"/>
              </a:rPr>
              <a:t>: </a:t>
            </a:r>
            <a:endParaRPr lang="he-IL" sz="2000" dirty="0" smtClean="0">
              <a:solidFill>
                <a:srgbClr val="009900"/>
              </a:solidFill>
              <a:latin typeface="David" pitchFamily="34" charset="-79"/>
              <a:cs typeface="David" pitchFamily="34" charset="-79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e-IL" sz="2000" dirty="0" smtClean="0">
                <a:solidFill>
                  <a:srgbClr val="002060"/>
                </a:solidFill>
                <a:latin typeface="David" pitchFamily="34" charset="-79"/>
                <a:cs typeface="David" pitchFamily="34" charset="-79"/>
              </a:rPr>
              <a:t>(</a:t>
            </a:r>
            <a:r>
              <a:rPr lang="he-IL" sz="2000" dirty="0">
                <a:solidFill>
                  <a:srgbClr val="002060"/>
                </a:solidFill>
                <a:latin typeface="David" pitchFamily="34" charset="-79"/>
                <a:cs typeface="David" pitchFamily="34" charset="-79"/>
              </a:rPr>
              <a:t>שמות יט:ג-ו)</a:t>
            </a:r>
            <a:endParaRPr lang="en-GB" sz="2000" dirty="0">
              <a:solidFill>
                <a:srgbClr val="002060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304800" y="23622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 rtl="0" fontAlgn="base">
              <a:spcBef>
                <a:spcPct val="2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9999"/>
                </a:solidFill>
              </a:rPr>
              <a:t>BRIT AVOT </a:t>
            </a:r>
            <a:r>
              <a:rPr lang="en-US" sz="2400" dirty="0">
                <a:solidFill>
                  <a:srgbClr val="009999"/>
                </a:solidFill>
              </a:rPr>
              <a:t>-  A ‘marketing strategy’ – God’s ‘nation’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304800" y="4572000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 rtl="0" fontAlgn="base">
              <a:spcBef>
                <a:spcPct val="2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9999"/>
                </a:solidFill>
              </a:rPr>
              <a:t>BRIT SINAI </a:t>
            </a:r>
            <a:r>
              <a:rPr lang="en-US" sz="2400" dirty="0">
                <a:solidFill>
                  <a:srgbClr val="009999"/>
                </a:solidFill>
              </a:rPr>
              <a:t>– A detailed ‘business plan’</a:t>
            </a:r>
          </a:p>
          <a:p>
            <a:pPr marL="342900" indent="-342900" algn="l" rtl="0" fontAlgn="base">
              <a:spcBef>
                <a:spcPct val="2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9900"/>
                </a:solidFill>
              </a:rPr>
              <a:t>	</a:t>
            </a:r>
            <a:r>
              <a:rPr lang="en-US" sz="2000" dirty="0">
                <a:solidFill>
                  <a:srgbClr val="009999"/>
                </a:solidFill>
              </a:rPr>
              <a:t>[Laws that the nation will keep, keeping to a ‘higher standard’]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228600" y="1371600"/>
            <a:ext cx="82296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 rtl="0" fontAlgn="base">
              <a:spcBef>
                <a:spcPct val="20000"/>
              </a:spcBef>
              <a:spcAft>
                <a:spcPct val="0"/>
              </a:spcAft>
            </a:pPr>
            <a:r>
              <a:rPr lang="en-US" sz="3200" dirty="0">
                <a:solidFill>
                  <a:srgbClr val="009999"/>
                </a:solidFill>
              </a:rPr>
              <a:t>Purpose of covenant: </a:t>
            </a:r>
            <a:r>
              <a:rPr lang="en-US" dirty="0">
                <a:solidFill>
                  <a:srgbClr val="009999"/>
                </a:solidFill>
              </a:rPr>
              <a:t>[mission statement]</a:t>
            </a:r>
            <a:endParaRPr lang="en-US" sz="3200" dirty="0">
              <a:solidFill>
                <a:srgbClr val="009999"/>
              </a:solidFill>
            </a:endParaRPr>
          </a:p>
          <a:p>
            <a:pPr marL="342900" indent="-342900" algn="l" rt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</a:rPr>
              <a:t>		</a:t>
            </a:r>
            <a:r>
              <a:rPr lang="en-US" sz="2000" dirty="0"/>
              <a:t>A model nation to bring </a:t>
            </a:r>
            <a:r>
              <a:rPr lang="en-US" sz="2000" dirty="0" smtClean="0"/>
              <a:t>the</a:t>
            </a:r>
            <a:r>
              <a:rPr lang="he-IL" sz="2000" dirty="0" smtClean="0"/>
              <a:t> </a:t>
            </a:r>
            <a:r>
              <a:rPr lang="en-US" sz="2000" dirty="0" smtClean="0"/>
              <a:t>‘Name </a:t>
            </a:r>
            <a:r>
              <a:rPr lang="en-US" sz="2000" dirty="0"/>
              <a:t>of God’ to mankind</a:t>
            </a:r>
          </a:p>
        </p:txBody>
      </p:sp>
    </p:spTree>
    <p:extLst>
      <p:ext uri="{BB962C8B-B14F-4D97-AF65-F5344CB8AC3E}">
        <p14:creationId xmlns:p14="http://schemas.microsoft.com/office/powerpoint/2010/main" val="3816613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2" grpId="0" autoUpdateAnimBg="0"/>
      <p:bldP spid="7174" grpId="0" autoUpdateAnimBg="0"/>
      <p:bldP spid="7175" grpId="0"/>
      <p:bldP spid="7176" grpId="0" build="p" advAuto="0"/>
      <p:bldP spid="7177" grpId="0" build="p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70114" y="1128305"/>
            <a:ext cx="834548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he-IL" sz="2400" dirty="0">
                <a:cs typeface="David" pitchFamily="2" charset="-79"/>
              </a:rPr>
              <a:t>וַיִּקְרָא מֹשֶׁה, אֶל-כָּל-יִשְׂרָאֵל, וַיֹּאמֶר אֲלֵהֶם שְׁמַע יִשְׂרָאֵל אֶת-הַחֻקִּים וְאֶת-הַמִּשְׁפָּטִים</a:t>
            </a:r>
            <a:endParaRPr lang="en-US" sz="2400" dirty="0">
              <a:cs typeface="David" pitchFamily="2" charset="-79"/>
            </a:endParaRPr>
          </a:p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he-IL" sz="2400" dirty="0">
                <a:solidFill>
                  <a:srgbClr val="009900"/>
                </a:solidFill>
                <a:cs typeface="David" pitchFamily="2" charset="-79"/>
              </a:rPr>
              <a:t> </a:t>
            </a:r>
            <a:r>
              <a:rPr lang="he-IL" sz="2400" dirty="0">
                <a:cs typeface="David" pitchFamily="2" charset="-79"/>
              </a:rPr>
              <a:t> </a:t>
            </a:r>
            <a:r>
              <a:rPr lang="he-IL" sz="2400" b="1" dirty="0">
                <a:cs typeface="David" pitchFamily="2" charset="-79"/>
              </a:rPr>
              <a:t>יְהוָה אֱלֹהֵינוּ, כָּרַת עִמָּנוּ </a:t>
            </a:r>
            <a:r>
              <a:rPr lang="he-IL" sz="2400" b="1" dirty="0">
                <a:solidFill>
                  <a:srgbClr val="FF9900"/>
                </a:solidFill>
                <a:cs typeface="David" pitchFamily="2" charset="-79"/>
              </a:rPr>
              <a:t>בְּרִית</a:t>
            </a:r>
            <a:r>
              <a:rPr lang="he-IL" sz="2400" b="1" dirty="0">
                <a:cs typeface="David" pitchFamily="2" charset="-79"/>
              </a:rPr>
              <a:t>--בְּחֹרֵב.</a:t>
            </a:r>
            <a:r>
              <a:rPr lang="he-IL" sz="2400" b="1" dirty="0">
                <a:solidFill>
                  <a:srgbClr val="009900"/>
                </a:solidFill>
                <a:cs typeface="David" pitchFamily="2" charset="-79"/>
              </a:rPr>
              <a:t>  </a:t>
            </a:r>
            <a:r>
              <a:rPr lang="he-IL" sz="2400" b="1" dirty="0">
                <a:cs typeface="David" pitchFamily="2" charset="-79"/>
              </a:rPr>
              <a:t>לֹא אֶת-אֲבֹתֵינוּ, כָּרַת יְהוָה אֶת-הַבּ</a:t>
            </a:r>
            <a:r>
              <a:rPr lang="he-IL" sz="2400" b="1" dirty="0">
                <a:solidFill>
                  <a:srgbClr val="FF9900"/>
                </a:solidFill>
                <a:cs typeface="David" pitchFamily="2" charset="-79"/>
              </a:rPr>
              <a:t>ְרִית</a:t>
            </a:r>
            <a:r>
              <a:rPr lang="he-IL" sz="2400" b="1" dirty="0">
                <a:solidFill>
                  <a:srgbClr val="009900"/>
                </a:solidFill>
                <a:cs typeface="David" pitchFamily="2" charset="-79"/>
              </a:rPr>
              <a:t> </a:t>
            </a:r>
            <a:r>
              <a:rPr lang="he-IL" sz="2400" b="1" dirty="0">
                <a:cs typeface="David" pitchFamily="2" charset="-79"/>
              </a:rPr>
              <a:t>הַזֹּאת:  כִּי אִתָּנוּ, אֲנַחְנוּ אֵלֶּה פֹה הַיּוֹם כֻּלָּנוּ חַיִּים</a:t>
            </a:r>
            <a:r>
              <a:rPr lang="he-IL" sz="2400" b="1" dirty="0" smtClean="0">
                <a:cs typeface="David" pitchFamily="2" charset="-79"/>
              </a:rPr>
              <a:t>.</a:t>
            </a:r>
            <a:r>
              <a:rPr lang="he-IL" sz="2400" dirty="0" smtClean="0">
                <a:solidFill>
                  <a:srgbClr val="009900"/>
                </a:solidFill>
                <a:cs typeface="David" pitchFamily="2" charset="-79"/>
              </a:rPr>
              <a:t> </a:t>
            </a:r>
            <a:r>
              <a:rPr lang="he-IL" sz="2400" dirty="0">
                <a:solidFill>
                  <a:srgbClr val="002060"/>
                </a:solidFill>
                <a:latin typeface="Times New Roman" pitchFamily="18" charset="0"/>
                <a:cs typeface="David" pitchFamily="2" charset="-79"/>
              </a:rPr>
              <a:t>(דברים ה:א-ז)</a:t>
            </a:r>
            <a:endParaRPr lang="en-GB" sz="2400" dirty="0">
              <a:solidFill>
                <a:srgbClr val="002060"/>
              </a:solidFill>
              <a:latin typeface="Times New Roman" pitchFamily="18" charset="0"/>
              <a:cs typeface="David" pitchFamily="2" charset="-79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914400" y="0"/>
            <a:ext cx="6934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Brit Sinai is indeed a covenant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304800" y="685800"/>
            <a:ext cx="2514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 rtl="0" fontAlgn="base">
              <a:spcBef>
                <a:spcPct val="2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9999"/>
                </a:solidFill>
              </a:rPr>
              <a:t>Sefer Devarim: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381000" y="3611562"/>
            <a:ext cx="7924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e-IL" sz="2400" dirty="0">
                <a:latin typeface="David" pitchFamily="34" charset="-79"/>
                <a:cs typeface="David" pitchFamily="34" charset="-79"/>
              </a:rPr>
              <a:t>בַּעֲלֹתִי הָהָרָה, לָקַחַת </a:t>
            </a:r>
            <a:r>
              <a:rPr lang="he-IL" sz="2400" b="1" dirty="0">
                <a:solidFill>
                  <a:srgbClr val="FF9900"/>
                </a:solidFill>
                <a:latin typeface="David" pitchFamily="34" charset="-79"/>
                <a:cs typeface="David" pitchFamily="34" charset="-79"/>
              </a:rPr>
              <a:t>לוּחֹת</a:t>
            </a:r>
            <a:r>
              <a:rPr lang="he-IL" sz="2400" dirty="0">
                <a:solidFill>
                  <a:srgbClr val="009900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הָאֲבָנִים</a:t>
            </a:r>
            <a:r>
              <a:rPr lang="he-IL" sz="2400" dirty="0">
                <a:solidFill>
                  <a:srgbClr val="009900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>
                <a:solidFill>
                  <a:srgbClr val="FF9900"/>
                </a:solidFill>
                <a:latin typeface="David" pitchFamily="34" charset="-79"/>
                <a:cs typeface="David" pitchFamily="34" charset="-79"/>
              </a:rPr>
              <a:t>לוּחֹת הַבְּרִית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, אֲשֶׁר-כָּרַת יְהוָה, עִמָּכֶם; וָאֵשֵׁב בָּהָר, אַרְבָּעִים יוֹם וְאַרְבָּעִים לַיְלָה--לֶחֶם לֹא אָכַלְתִּי, וּמַיִם לֹא 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שָׁתִיתִי.</a:t>
            </a:r>
            <a:r>
              <a:rPr lang="en-US" sz="2400" dirty="0">
                <a:latin typeface="David" pitchFamily="34" charset="-79"/>
                <a:cs typeface="David" pitchFamily="34" charset="-79"/>
              </a:rPr>
              <a:t> </a:t>
            </a:r>
            <a:r>
              <a:rPr lang="he-IL" sz="2400" dirty="0" smtClean="0">
                <a:solidFill>
                  <a:srgbClr val="002060"/>
                </a:solidFill>
                <a:latin typeface="David" pitchFamily="34" charset="-79"/>
                <a:cs typeface="David" pitchFamily="34" charset="-79"/>
              </a:rPr>
              <a:t>(</a:t>
            </a:r>
            <a:r>
              <a:rPr lang="he-IL" sz="2400" dirty="0">
                <a:solidFill>
                  <a:srgbClr val="002060"/>
                </a:solidFill>
                <a:latin typeface="David" pitchFamily="34" charset="-79"/>
                <a:cs typeface="David" pitchFamily="34" charset="-79"/>
              </a:rPr>
              <a:t>דברים ה:א-ז)</a:t>
            </a:r>
            <a:endParaRPr lang="en-GB" sz="2400" dirty="0">
              <a:solidFill>
                <a:srgbClr val="002060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71500" y="4953000"/>
            <a:ext cx="4495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 rtl="0" fontAlgn="base">
              <a:spcBef>
                <a:spcPct val="2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9999"/>
                </a:solidFill>
              </a:rPr>
              <a:t>Not just a set of laws, rather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555776" y="5715000"/>
            <a:ext cx="48006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 rtl="0" fontAlgn="base">
              <a:spcBef>
                <a:spcPct val="2000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A50021"/>
                </a:solidFill>
              </a:rPr>
              <a:t>A Relationship</a:t>
            </a:r>
            <a:endParaRPr lang="en-US" sz="2000" b="1" dirty="0">
              <a:solidFill>
                <a:srgbClr val="A50021"/>
              </a:solidFill>
            </a:endParaRP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381000" y="2857500"/>
            <a:ext cx="8153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 rtl="0" fontAlgn="base">
              <a:spcBef>
                <a:spcPct val="20000"/>
              </a:spcBef>
              <a:spcAft>
                <a:spcPct val="0"/>
              </a:spcAft>
            </a:pPr>
            <a:r>
              <a:rPr lang="en-US" sz="2800" dirty="0">
                <a:solidFill>
                  <a:srgbClr val="009999"/>
                </a:solidFill>
              </a:rPr>
              <a:t>Luchot with Ten </a:t>
            </a:r>
            <a:r>
              <a:rPr lang="en-US" sz="2800" dirty="0" smtClean="0">
                <a:solidFill>
                  <a:srgbClr val="009999"/>
                </a:solidFill>
              </a:rPr>
              <a:t>Commandments </a:t>
            </a:r>
            <a:r>
              <a:rPr lang="en-US" sz="2800" dirty="0">
                <a:solidFill>
                  <a:srgbClr val="009999"/>
                </a:solidFill>
              </a:rPr>
              <a:t>– Luchot Ha’brit</a:t>
            </a:r>
          </a:p>
        </p:txBody>
      </p:sp>
    </p:spTree>
    <p:extLst>
      <p:ext uri="{BB962C8B-B14F-4D97-AF65-F5344CB8AC3E}">
        <p14:creationId xmlns:p14="http://schemas.microsoft.com/office/powerpoint/2010/main" val="2625889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/>
      <p:bldP spid="9224" grpId="0" autoUpdateAnimBg="0"/>
      <p:bldP spid="9225" grpId="0"/>
      <p:bldP spid="9226" grpId="0"/>
      <p:bldP spid="92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relationships require strictness?</a:t>
            </a:r>
            <a:endParaRPr lang="he-IL" dirty="0">
              <a:solidFill>
                <a:srgbClr val="A500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445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Aseret HaDibrot </a:t>
            </a:r>
            <a:endParaRPr lang="he-IL" sz="66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chemeClr val="tx1"/>
                </a:solidFill>
              </a:rPr>
              <a:t>Commandments or Statements?</a:t>
            </a:r>
            <a:endParaRPr lang="he-IL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92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695</TotalTime>
  <Words>2647</Words>
  <Application>Microsoft Office PowerPoint</Application>
  <PresentationFormat>On-screen Show (4:3)</PresentationFormat>
  <Paragraphs>288</Paragraphs>
  <Slides>39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39</vt:i4>
      </vt:variant>
    </vt:vector>
  </HeadingPairs>
  <TitlesOfParts>
    <vt:vector size="42" baseType="lpstr">
      <vt:lpstr>Office Theme</vt:lpstr>
      <vt:lpstr>1_Default Design</vt:lpstr>
      <vt:lpstr>2_Default Design</vt:lpstr>
      <vt:lpstr>PowerPoint Presentation</vt:lpstr>
      <vt:lpstr>Quote from Selichot</vt:lpstr>
      <vt:lpstr>A Magic Formula or the Essence of Prayer? </vt:lpstr>
      <vt:lpstr>What are ‘middot’?</vt:lpstr>
      <vt:lpstr>Concept of Covenant in the Bible</vt:lpstr>
      <vt:lpstr>Between Brit Avot &amp; Brit Sinai</vt:lpstr>
      <vt:lpstr>PowerPoint Presentation</vt:lpstr>
      <vt:lpstr>Which relationships require strictness?</vt:lpstr>
      <vt:lpstr>Aseret HaDibrot </vt:lpstr>
      <vt:lpstr>Review the Ten Commandments noting anything that is a statement, yet not a commandment</vt:lpstr>
      <vt:lpstr>Review the Ten Commandments noting anything that is a statement, yet not a commandment</vt:lpstr>
      <vt:lpstr>Review the Ten Commandments noting anything that is a statement, yet not a commandment</vt:lpstr>
      <vt:lpstr>Review the Ten Commandments noting anything that is a statement, yet not a commandment</vt:lpstr>
      <vt:lpstr>Review the Ten Commandments noting anything that is a statement, yet not a commandment</vt:lpstr>
      <vt:lpstr>Review the Ten Commandments noting anything that is a statement, yet not a commandment</vt:lpstr>
      <vt:lpstr>Parshat Mishpatim</vt:lpstr>
      <vt:lpstr>Malach?!</vt:lpstr>
      <vt:lpstr>Chet HaEgel – Violating Brit Sinai</vt:lpstr>
      <vt:lpstr>The First Luchot are Characterised by  Middot HaDin</vt:lpstr>
      <vt:lpstr>Chet HaEgel – God’s Reaction</vt:lpstr>
      <vt:lpstr>Moshe’s Response</vt:lpstr>
      <vt:lpstr>Only way to save Am Yisrael is to annul Brit Sinai</vt:lpstr>
      <vt:lpstr>Moshe’s Requests Forgiveness</vt:lpstr>
      <vt:lpstr>Downgrade – Brit Avot without Brit Sinai</vt:lpstr>
      <vt:lpstr>“Herzl’s Dream”</vt:lpstr>
      <vt:lpstr>Moshe demands that God travel with them</vt:lpstr>
      <vt:lpstr>“Catch 22”</vt:lpstr>
      <vt:lpstr>The Solution…</vt:lpstr>
      <vt:lpstr>A ‘New Deal’ – Middot HaRachamim</vt:lpstr>
      <vt:lpstr>Middot HaRachamim  – Allowing the Impossible</vt:lpstr>
      <vt:lpstr>A new covenant is required</vt:lpstr>
      <vt:lpstr>Mitzvot remain the same, but the attributes must change – the new ‘amendment’:  </vt:lpstr>
      <vt:lpstr>From Din to Rachamim</vt:lpstr>
      <vt:lpstr>Moshe’s final request </vt:lpstr>
      <vt:lpstr>Avodat Yom Kippur</vt:lpstr>
      <vt:lpstr>PowerPoint Presentation</vt:lpstr>
      <vt:lpstr>כפרה</vt:lpstr>
      <vt:lpstr>כפרה</vt:lpstr>
      <vt:lpstr>ויקרא טז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Alexis</dc:creator>
  <cp:lastModifiedBy>Alexis</cp:lastModifiedBy>
  <cp:revision>71</cp:revision>
  <dcterms:created xsi:type="dcterms:W3CDTF">2012-09-12T06:58:01Z</dcterms:created>
  <dcterms:modified xsi:type="dcterms:W3CDTF">2013-09-17T18:14:44Z</dcterms:modified>
</cp:coreProperties>
</file>